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4" r:id="rId2"/>
    <p:sldMasterId id="2147483678" r:id="rId3"/>
    <p:sldMasterId id="2147483697" r:id="rId4"/>
  </p:sldMasterIdLst>
  <p:notesMasterIdLst>
    <p:notesMasterId r:id="rId66"/>
  </p:notesMasterIdLst>
  <p:handoutMasterIdLst>
    <p:handoutMasterId r:id="rId67"/>
  </p:handoutMasterIdLst>
  <p:sldIdLst>
    <p:sldId id="384" r:id="rId5"/>
    <p:sldId id="385" r:id="rId6"/>
    <p:sldId id="386" r:id="rId7"/>
    <p:sldId id="396" r:id="rId8"/>
    <p:sldId id="397" r:id="rId9"/>
    <p:sldId id="398" r:id="rId10"/>
    <p:sldId id="399" r:id="rId11"/>
    <p:sldId id="400" r:id="rId12"/>
    <p:sldId id="403" r:id="rId13"/>
    <p:sldId id="404" r:id="rId14"/>
    <p:sldId id="405" r:id="rId15"/>
    <p:sldId id="407" r:id="rId16"/>
    <p:sldId id="410" r:id="rId17"/>
    <p:sldId id="411" r:id="rId18"/>
    <p:sldId id="412" r:id="rId19"/>
    <p:sldId id="413" r:id="rId20"/>
    <p:sldId id="415" r:id="rId21"/>
    <p:sldId id="416" r:id="rId22"/>
    <p:sldId id="421" r:id="rId23"/>
    <p:sldId id="422" r:id="rId24"/>
    <p:sldId id="423" r:id="rId25"/>
    <p:sldId id="424" r:id="rId26"/>
    <p:sldId id="425" r:id="rId27"/>
    <p:sldId id="426" r:id="rId28"/>
    <p:sldId id="427" r:id="rId29"/>
    <p:sldId id="428" r:id="rId30"/>
    <p:sldId id="429" r:id="rId31"/>
    <p:sldId id="435" r:id="rId32"/>
    <p:sldId id="436" r:id="rId33"/>
    <p:sldId id="439" r:id="rId34"/>
    <p:sldId id="440" r:id="rId35"/>
    <p:sldId id="442" r:id="rId36"/>
    <p:sldId id="443" r:id="rId37"/>
    <p:sldId id="444" r:id="rId38"/>
    <p:sldId id="445" r:id="rId39"/>
    <p:sldId id="447" r:id="rId40"/>
    <p:sldId id="448" r:id="rId41"/>
    <p:sldId id="452" r:id="rId42"/>
    <p:sldId id="453" r:id="rId43"/>
    <p:sldId id="454" r:id="rId44"/>
    <p:sldId id="455" r:id="rId45"/>
    <p:sldId id="456" r:id="rId46"/>
    <p:sldId id="457" r:id="rId47"/>
    <p:sldId id="459" r:id="rId48"/>
    <p:sldId id="461" r:id="rId49"/>
    <p:sldId id="463" r:id="rId50"/>
    <p:sldId id="464" r:id="rId51"/>
    <p:sldId id="469" r:id="rId52"/>
    <p:sldId id="470" r:id="rId53"/>
    <p:sldId id="473" r:id="rId54"/>
    <p:sldId id="474" r:id="rId55"/>
    <p:sldId id="476" r:id="rId56"/>
    <p:sldId id="477" r:id="rId57"/>
    <p:sldId id="478" r:id="rId58"/>
    <p:sldId id="479" r:id="rId59"/>
    <p:sldId id="485" r:id="rId60"/>
    <p:sldId id="486" r:id="rId61"/>
    <p:sldId id="487" r:id="rId62"/>
    <p:sldId id="488" r:id="rId63"/>
    <p:sldId id="489" r:id="rId64"/>
    <p:sldId id="391" r:id="rId6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pos="5112" userDrawn="1">
          <p15:clr>
            <a:srgbClr val="A4A3A4"/>
          </p15:clr>
        </p15:guide>
        <p15:guide id="3" pos="612"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4" autoAdjust="0"/>
    <p:restoredTop sz="96469" autoAdjust="0"/>
  </p:normalViewPr>
  <p:slideViewPr>
    <p:cSldViewPr>
      <p:cViewPr varScale="1">
        <p:scale>
          <a:sx n="85" d="100"/>
          <a:sy n="85" d="100"/>
        </p:scale>
        <p:origin x="336" y="84"/>
      </p:cViewPr>
      <p:guideLst>
        <p:guide pos="2880"/>
        <p:guide pos="5112"/>
        <p:guide pos="612"/>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p:cViewPr varScale="1">
        <p:scale>
          <a:sx n="88" d="100"/>
          <a:sy n="88" d="100"/>
        </p:scale>
        <p:origin x="307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3.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CC41C-3A56-4092-93EC-94D12EB38709}"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C2E71B4B-B7DD-45C8-8F91-16A356092D4D}" type="pres">
      <dgm:prSet presAssocID="{A94CC41C-3A56-4092-93EC-94D12EB38709}" presName="Name0" presStyleCnt="0">
        <dgm:presLayoutVars>
          <dgm:chMax val="7"/>
          <dgm:chPref val="7"/>
          <dgm:dir/>
        </dgm:presLayoutVars>
      </dgm:prSet>
      <dgm:spPr/>
    </dgm:pt>
    <dgm:pt modelId="{1236884E-228C-4B43-AFF3-AE3928E6530E}" type="pres">
      <dgm:prSet presAssocID="{A94CC41C-3A56-4092-93EC-94D12EB38709}" presName="Name1" presStyleCnt="0"/>
      <dgm:spPr/>
    </dgm:pt>
  </dgm:ptLst>
  <dgm:cxnLst>
    <dgm:cxn modelId="{4C016D3E-6075-46DC-BE2C-4E48A4A7D842}" type="presOf" srcId="{A94CC41C-3A56-4092-93EC-94D12EB38709}" destId="{C2E71B4B-B7DD-45C8-8F91-16A356092D4D}" srcOrd="0" destOrd="0" presId="urn:microsoft.com/office/officeart/2008/layout/CircularPictureCallout"/>
    <dgm:cxn modelId="{22D92517-684D-4059-A571-45AFC5D532B6}" type="presParOf" srcId="{C2E71B4B-B7DD-45C8-8F91-16A356092D4D}" destId="{1236884E-228C-4B43-AFF3-AE3928E6530E}"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CC41C-3A56-4092-93EC-94D12EB38709}"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C2E71B4B-B7DD-45C8-8F91-16A356092D4D}" type="pres">
      <dgm:prSet presAssocID="{A94CC41C-3A56-4092-93EC-94D12EB38709}" presName="Name0" presStyleCnt="0">
        <dgm:presLayoutVars>
          <dgm:chMax val="7"/>
          <dgm:chPref val="7"/>
          <dgm:dir/>
        </dgm:presLayoutVars>
      </dgm:prSet>
      <dgm:spPr/>
    </dgm:pt>
    <dgm:pt modelId="{1236884E-228C-4B43-AFF3-AE3928E6530E}" type="pres">
      <dgm:prSet presAssocID="{A94CC41C-3A56-4092-93EC-94D12EB38709}" presName="Name1" presStyleCnt="0"/>
      <dgm:spPr/>
    </dgm:pt>
  </dgm:ptLst>
  <dgm:cxnLst>
    <dgm:cxn modelId="{943E54FD-80E9-408C-8C0A-773C29FD284E}" type="presOf" srcId="{A94CC41C-3A56-4092-93EC-94D12EB38709}" destId="{C2E71B4B-B7DD-45C8-8F91-16A356092D4D}" srcOrd="0" destOrd="0" presId="urn:microsoft.com/office/officeart/2008/layout/CircularPictureCallout"/>
    <dgm:cxn modelId="{993F3C0E-5751-40B5-BD0D-69B44D4A0879}" type="presParOf" srcId="{C2E71B4B-B7DD-45C8-8F91-16A356092D4D}" destId="{1236884E-228C-4B43-AFF3-AE3928E6530E}"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7"/>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36769" y="0"/>
            <a:ext cx="3011699" cy="463407"/>
          </a:xfrm>
          <a:prstGeom prst="rect">
            <a:avLst/>
          </a:prstGeom>
        </p:spPr>
        <p:txBody>
          <a:bodyPr vert="horz" lIns="93177" tIns="46589" rIns="93177" bIns="46589" rtlCol="0"/>
          <a:lstStyle>
            <a:lvl1pPr algn="r">
              <a:defRPr sz="1200"/>
            </a:lvl1pPr>
          </a:lstStyle>
          <a:p>
            <a:fld id="{20EA5F0D-C1DC-412F-A146-DDB3A74B588F}" type="datetimeFigureOut">
              <a:rPr lang="en-US"/>
              <a:t>4/5/2017</a:t>
            </a:fld>
            <a:endParaRPr/>
          </a:p>
        </p:txBody>
      </p:sp>
      <p:sp>
        <p:nvSpPr>
          <p:cNvPr id="4" name="Footer Placeholder 3"/>
          <p:cNvSpPr>
            <a:spLocks noGrp="1"/>
          </p:cNvSpPr>
          <p:nvPr>
            <p:ph type="ftr" sz="quarter" idx="2"/>
          </p:nvPr>
        </p:nvSpPr>
        <p:spPr>
          <a:xfrm>
            <a:off x="1" y="8772670"/>
            <a:ext cx="3011699" cy="463406"/>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36769" y="8772670"/>
            <a:ext cx="3011699" cy="463406"/>
          </a:xfrm>
          <a:prstGeom prst="rect">
            <a:avLst/>
          </a:prstGeom>
        </p:spPr>
        <p:txBody>
          <a:bodyPr vert="horz" lIns="93177" tIns="46589" rIns="93177" bIns="4658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7"/>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36769" y="0"/>
            <a:ext cx="3011699" cy="463407"/>
          </a:xfrm>
          <a:prstGeom prst="rect">
            <a:avLst/>
          </a:prstGeom>
        </p:spPr>
        <p:txBody>
          <a:bodyPr vert="horz" lIns="93177" tIns="46589" rIns="93177" bIns="46589" rtlCol="0"/>
          <a:lstStyle>
            <a:lvl1pPr algn="r">
              <a:defRPr sz="1200"/>
            </a:lvl1pPr>
          </a:lstStyle>
          <a:p>
            <a:fld id="{A8CDE508-72C8-4AB5-AA9C-1584D31690E0}" type="datetimeFigureOut">
              <a:rPr lang="en-US"/>
              <a:t>4/5/2017</a:t>
            </a:fld>
            <a:endParaRPr/>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695008" y="4444863"/>
            <a:ext cx="5560060" cy="3117175"/>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1" y="8772670"/>
            <a:ext cx="3011699" cy="463406"/>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36769" y="8772670"/>
            <a:ext cx="3011699" cy="463406"/>
          </a:xfrm>
          <a:prstGeom prst="rect">
            <a:avLst/>
          </a:prstGeom>
        </p:spPr>
        <p:txBody>
          <a:bodyPr vert="horz" lIns="93177" tIns="46589" rIns="93177" bIns="4658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4630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4" name="Shape 4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This is a two part prompt --- part 1 highlight your greatest progress. And part two is:  How will you maintain or build upon that success?  (continuous improvement) Because many will not go beyond the summary and for ease of review the Goal and page references of the actions to maintain/improve a </a:t>
            </a:r>
          </a:p>
          <a:p>
            <a:pPr lvl="0">
              <a:spcBef>
                <a:spcPts val="0"/>
              </a:spcBef>
              <a:buNone/>
            </a:pPr>
            <a:r>
              <a:rPr lang="en" dirty="0"/>
              <a:t>It is important to note that there is flexibility for the LEA, the greatest progress may not be blue or green on the LCFF Rubric- maybe red to yellow is the greatest progress or it may be a local measure.  </a:t>
            </a:r>
            <a:endParaRPr lang="en" dirty="0" smtClean="0"/>
          </a:p>
          <a:p>
            <a:pPr lvl="0">
              <a:spcBef>
                <a:spcPts val="0"/>
              </a:spcBef>
              <a:buNone/>
            </a:pPr>
            <a:r>
              <a:rPr lang="en" sz="1100" dirty="0" smtClean="0"/>
              <a:t>Based on a review of state and local indicators of student performance included in the LCFF Evaluation Rubrics, local self-assessment tools, stakeholder input, or other information, what progress is the LEA most proud of and how does the LEA plan to maintain or build upon that success?</a:t>
            </a:r>
            <a:endParaRPr lang="en" dirty="0"/>
          </a:p>
        </p:txBody>
      </p:sp>
    </p:spTree>
    <p:extLst>
      <p:ext uri="{BB962C8B-B14F-4D97-AF65-F5344CB8AC3E}">
        <p14:creationId xmlns:p14="http://schemas.microsoft.com/office/powerpoint/2010/main" val="3186291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Identifying the “Greatest Need” is based on the LCFF Rubric and may include an item that could also be addressed in sections for “increased or improved services”  note that in this example there is an overall need and a subgroup need although the subgroup need is not being compared to “ALL Students” but rather to two to of the higher performing subgroups. (remember that subgroups of 30 may be very volatile)    Again the steps the LEA is taking our articulated here and referenced to the main body of the LCAP. This provides ease of access for stakeholders or ‘reviewers’ and it provides information and transparency for those that will not go beyond the summary  </a:t>
            </a:r>
          </a:p>
        </p:txBody>
      </p:sp>
    </p:spTree>
    <p:extLst>
      <p:ext uri="{BB962C8B-B14F-4D97-AF65-F5344CB8AC3E}">
        <p14:creationId xmlns:p14="http://schemas.microsoft.com/office/powerpoint/2010/main" val="200801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In the #11, 12.13 </a:t>
            </a:r>
          </a:p>
        </p:txBody>
      </p:sp>
    </p:spTree>
    <p:extLst>
      <p:ext uri="{BB962C8B-B14F-4D97-AF65-F5344CB8AC3E}">
        <p14:creationId xmlns:p14="http://schemas.microsoft.com/office/powerpoint/2010/main" val="3412377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chemeClr val="dk1"/>
                </a:solidFill>
              </a:rPr>
              <a:t>Highlight additional actions and services for unduplicated students if not “previously addressed.”   Again the page and goal reference provide transparency and access for those that will go deeper into the LCAP while also providing assurance that unduplicated student needs are being addressed in the LCAP.</a:t>
            </a:r>
          </a:p>
          <a:p>
            <a:pPr lvl="0">
              <a:spcBef>
                <a:spcPts val="0"/>
              </a:spcBef>
              <a:buClr>
                <a:schemeClr val="dk1"/>
              </a:buClr>
              <a:buSzPct val="100000"/>
              <a:buFont typeface="Arial"/>
              <a:buNone/>
            </a:pPr>
            <a:endParaRPr>
              <a:solidFill>
                <a:schemeClr val="dk1"/>
              </a:solidFill>
            </a:endParaRPr>
          </a:p>
        </p:txBody>
      </p:sp>
    </p:spTree>
    <p:extLst>
      <p:ext uri="{BB962C8B-B14F-4D97-AF65-F5344CB8AC3E}">
        <p14:creationId xmlns:p14="http://schemas.microsoft.com/office/powerpoint/2010/main" val="837236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2" name="Shape 5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34343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1" name="Shape 5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9788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8" name="Shape 6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45969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8" name="Shape 6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61475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1" name="Shape 6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97711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0" name="Shape 6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5198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We are moving to what we have heard is a 3-year static or inclusive plan. What does this mean in terms of the actual writing of the template. We know that a new 3rd year out of the plan will not need to be created every year, but what else does this mean?</a:t>
            </a:r>
          </a:p>
        </p:txBody>
      </p:sp>
    </p:spTree>
    <p:extLst>
      <p:ext uri="{BB962C8B-B14F-4D97-AF65-F5344CB8AC3E}">
        <p14:creationId xmlns:p14="http://schemas.microsoft.com/office/powerpoint/2010/main" val="3287822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0" name="Shape 7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73935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2" name="Shape 7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61381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4" name="Shape 8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94922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Shape 872"/>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Clr>
                <a:schemeClr val="dk1"/>
              </a:buClr>
              <a:buSzPct val="100000"/>
              <a:buFont typeface="Arial"/>
              <a:buNone/>
            </a:pPr>
            <a:r>
              <a:rPr lang="en" sz="1100" dirty="0">
                <a:solidFill>
                  <a:schemeClr val="dk1"/>
                </a:solidFill>
              </a:rPr>
              <a:t>This next section will spotlight the Annual Update.  Take a minute to read this excerpt. The Annual Update has now been moved after the Summary pages. The political context as displayed speaks to the fundamental purpose of the Annual Update. With the addition of the Evaluation Rubrics, now is the time to focus attention on the Annual Update to make sure it moves  from a missed opportunity to a real opportunity for continuous improvement. </a:t>
            </a:r>
          </a:p>
        </p:txBody>
      </p:sp>
      <p:sp>
        <p:nvSpPr>
          <p:cNvPr id="873" name="Shape 8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09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Shape 8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2" name="Shape 8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will be taking a closer look at the additional Analysis questions in a few minutes.</a:t>
            </a:r>
          </a:p>
        </p:txBody>
      </p:sp>
    </p:spTree>
    <p:extLst>
      <p:ext uri="{BB962C8B-B14F-4D97-AF65-F5344CB8AC3E}">
        <p14:creationId xmlns:p14="http://schemas.microsoft.com/office/powerpoint/2010/main" val="405119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6" name="Shape 996"/>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lnSpc>
                <a:spcPct val="115000"/>
              </a:lnSpc>
              <a:spcBef>
                <a:spcPts val="600"/>
              </a:spcBef>
              <a:buNone/>
            </a:pPr>
            <a:r>
              <a:rPr lang="en" sz="1000" b="1">
                <a:solidFill>
                  <a:schemeClr val="dk1"/>
                </a:solidFill>
                <a:latin typeface="Verdana"/>
                <a:ea typeface="Verdana"/>
                <a:cs typeface="Verdana"/>
                <a:sym typeface="Verdana"/>
              </a:rPr>
              <a:t>Introduce the new template format, emphasizing areas to be copied verbatim. Provide year of data for outcomes. Changes to students, students groups served, planned location of services...</a:t>
            </a:r>
          </a:p>
          <a:p>
            <a:pPr lvl="0" rtl="0">
              <a:lnSpc>
                <a:spcPct val="90000"/>
              </a:lnSpc>
              <a:spcBef>
                <a:spcPts val="1000"/>
              </a:spcBef>
              <a:buNone/>
            </a:pPr>
            <a:endParaRPr sz="1000"/>
          </a:p>
        </p:txBody>
      </p:sp>
      <p:sp>
        <p:nvSpPr>
          <p:cNvPr id="997" name="Shape 997"/>
          <p:cNvSpPr txBox="1">
            <a:spLocks noGrp="1"/>
          </p:cNvSpPr>
          <p:nvPr>
            <p:ph type="sldNum" idx="12"/>
          </p:nvPr>
        </p:nvSpPr>
        <p:spPr>
          <a:xfrm>
            <a:off x="3884612" y="8685213"/>
            <a:ext cx="2971800" cy="4587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t>28</a:t>
            </a:fld>
            <a:endParaRPr lang="en"/>
          </a:p>
        </p:txBody>
      </p:sp>
    </p:spTree>
    <p:extLst>
      <p:ext uri="{BB962C8B-B14F-4D97-AF65-F5344CB8AC3E}">
        <p14:creationId xmlns:p14="http://schemas.microsoft.com/office/powerpoint/2010/main" val="3257090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Shape 10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4" name="Shape 1024"/>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r>
              <a:rPr lang="en" sz="1000"/>
              <a:t>The instructions state that districts and COEs will need to complete a table for each of the LEA’s goals from the prior year and use actual measurable outcome data, INCLUDING data from Evaluation Rubrics. This section of the template has been changed significantly.  In the previous LCAP, we had one question</a:t>
            </a:r>
            <a:r>
              <a:rPr lang="en" sz="1000" i="1"/>
              <a:t> “</a:t>
            </a:r>
            <a:r>
              <a:rPr lang="en" sz="1000" i="1">
                <a:solidFill>
                  <a:schemeClr val="dk1"/>
                </a:solidFill>
              </a:rPr>
              <a:t>What changes in actions, services, and expenditures will be made as a result of reviewing past progress and/or changes to goals?”  </a:t>
            </a:r>
            <a:r>
              <a:rPr lang="en" sz="1000">
                <a:solidFill>
                  <a:schemeClr val="dk1"/>
                </a:solidFill>
              </a:rPr>
              <a:t>There are now four questions that districts and COEs will respond to.</a:t>
            </a:r>
          </a:p>
        </p:txBody>
      </p:sp>
      <p:sp>
        <p:nvSpPr>
          <p:cNvPr id="1025" name="Shape 1025"/>
          <p:cNvSpPr txBox="1">
            <a:spLocks noGrp="1"/>
          </p:cNvSpPr>
          <p:nvPr>
            <p:ph type="sldNum" idx="12"/>
          </p:nvPr>
        </p:nvSpPr>
        <p:spPr>
          <a:xfrm>
            <a:off x="3884612" y="8685213"/>
            <a:ext cx="2971800" cy="4587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t>29</a:t>
            </a:fld>
            <a:endParaRPr lang="en"/>
          </a:p>
        </p:txBody>
      </p:sp>
    </p:spTree>
    <p:extLst>
      <p:ext uri="{BB962C8B-B14F-4D97-AF65-F5344CB8AC3E}">
        <p14:creationId xmlns:p14="http://schemas.microsoft.com/office/powerpoint/2010/main" val="139970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Shape 10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5" name="Shape 10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When working with districts, it is important to ensure districts are reflecting on the overall implementation of Actions/Services including challenges and successes. Is the summary related to the Goal.</a:t>
            </a:r>
          </a:p>
          <a:p>
            <a:pPr lvl="0">
              <a:spcBef>
                <a:spcPts val="0"/>
              </a:spcBef>
              <a:buNone/>
            </a:pPr>
            <a:r>
              <a:rPr lang="en"/>
              <a:t>Does the district describe the effectiveness of the Actions/Services and use criteria aligned to the Goal.</a:t>
            </a:r>
          </a:p>
          <a:p>
            <a:pPr lvl="0">
              <a:spcBef>
                <a:spcPts val="0"/>
              </a:spcBef>
              <a:buNone/>
            </a:pPr>
            <a:r>
              <a:rPr lang="en"/>
              <a:t>Does the district describe material differences in the budget clearly and transparently.</a:t>
            </a:r>
          </a:p>
          <a:p>
            <a:pPr lvl="0" rtl="0">
              <a:spcBef>
                <a:spcPts val="0"/>
              </a:spcBef>
              <a:buNone/>
            </a:pPr>
            <a:endParaRPr/>
          </a:p>
        </p:txBody>
      </p:sp>
    </p:spTree>
    <p:extLst>
      <p:ext uri="{BB962C8B-B14F-4D97-AF65-F5344CB8AC3E}">
        <p14:creationId xmlns:p14="http://schemas.microsoft.com/office/powerpoint/2010/main" val="1941065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Shape 10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7" name="Shape 10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Does the district describe changes based on the analysis of the Actions/Services? Are local indicators and data from Evaluation Rubrics used to describe any changes to the LCAP?</a:t>
            </a:r>
          </a:p>
        </p:txBody>
      </p:sp>
    </p:spTree>
    <p:extLst>
      <p:ext uri="{BB962C8B-B14F-4D97-AF65-F5344CB8AC3E}">
        <p14:creationId xmlns:p14="http://schemas.microsoft.com/office/powerpoint/2010/main" val="2968703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Shape 1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4" name="Shape 1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Providing information on the degree to which actions/services are implemented provides stakeholders with a picture of how the district is moving forward with implementation of the planned actions. It also helps identify challenges to implementation that may need to be addressed. PILOT REPORTING SYSTEM FULLY IMPLEMENTED.  ATTENDANCE SPECIALIST HIRED LATE. PD EXPANDED DUE TO INCREASED INTEREST. </a:t>
            </a:r>
          </a:p>
          <a:p>
            <a:pPr lvl="0">
              <a:spcBef>
                <a:spcPts val="0"/>
              </a:spcBef>
              <a:buNone/>
            </a:pPr>
            <a:r>
              <a:rPr lang="en"/>
              <a:t>Providing data on the impact of the actions provides evidence of the effectiveness of the actions/services. </a:t>
            </a:r>
          </a:p>
          <a:p>
            <a:pPr lvl="0">
              <a:spcBef>
                <a:spcPts val="0"/>
              </a:spcBef>
              <a:buNone/>
            </a:pPr>
            <a:r>
              <a:rPr lang="en"/>
              <a:t>Identifying the reasons for any changes in implementation provides stakeholders with the information they need to understand the reasoning behind any changes. </a:t>
            </a:r>
          </a:p>
          <a:p>
            <a:pPr lvl="0">
              <a:spcBef>
                <a:spcPts val="0"/>
              </a:spcBef>
              <a:buNone/>
            </a:pPr>
            <a:endParaRPr/>
          </a:p>
        </p:txBody>
      </p:sp>
    </p:spTree>
    <p:extLst>
      <p:ext uri="{BB962C8B-B14F-4D97-AF65-F5344CB8AC3E}">
        <p14:creationId xmlns:p14="http://schemas.microsoft.com/office/powerpoint/2010/main" val="3021471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0458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Shape 1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7" name="Shape 1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Effectiveness is considered in light of impact on all student groups.</a:t>
            </a:r>
          </a:p>
          <a:p>
            <a:pPr lvl="0">
              <a:spcBef>
                <a:spcPts val="0"/>
              </a:spcBef>
              <a:buNone/>
            </a:pPr>
            <a:r>
              <a:rPr lang="en"/>
              <a:t>Actions often include multiple components. It is important to analyze which aspects of a particular action are more or less effective. </a:t>
            </a:r>
          </a:p>
          <a:p>
            <a:pPr lvl="0">
              <a:spcBef>
                <a:spcPts val="0"/>
              </a:spcBef>
              <a:buNone/>
            </a:pPr>
            <a:r>
              <a:rPr lang="en"/>
              <a:t>Determination of effectiveness of actions includes data and perceptions from stakeholders.  Enthusiasm for or lack of support for an action can impact the degree and effectiveness of implementation.</a:t>
            </a:r>
          </a:p>
        </p:txBody>
      </p:sp>
    </p:spTree>
    <p:extLst>
      <p:ext uri="{BB962C8B-B14F-4D97-AF65-F5344CB8AC3E}">
        <p14:creationId xmlns:p14="http://schemas.microsoft.com/office/powerpoint/2010/main" val="1602691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Shape 1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8" name="Shape 1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If this has been addressed in the information provided in the previous section, it should be an easier task to summarize significant budget changes in this section inrelation to the degree of implementation.</a:t>
            </a:r>
          </a:p>
        </p:txBody>
      </p:sp>
    </p:spTree>
    <p:extLst>
      <p:ext uri="{BB962C8B-B14F-4D97-AF65-F5344CB8AC3E}">
        <p14:creationId xmlns:p14="http://schemas.microsoft.com/office/powerpoint/2010/main" val="3879059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Shape 1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1" name="Shape 1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this example the analysis is described separately from the changes.  This allows stakeholders to see the reasoning behind any changes going forward.</a:t>
            </a:r>
          </a:p>
          <a:p>
            <a:pPr lvl="0">
              <a:spcBef>
                <a:spcPts val="0"/>
              </a:spcBef>
              <a:buNone/>
            </a:pPr>
            <a:r>
              <a:rPr lang="en"/>
              <a:t>Analysis should show that multiple data sources were included in decision making resulting in a more robust and thoughtful analysis.</a:t>
            </a:r>
          </a:p>
          <a:p>
            <a:pPr lvl="0">
              <a:spcBef>
                <a:spcPts val="0"/>
              </a:spcBef>
              <a:buNone/>
            </a:pPr>
            <a:r>
              <a:rPr lang="en"/>
              <a:t>It is easy to see how the changes for the coming year are related to the analysis. The link between the analysis and the changes makes the reasoning clear to stakeholders.  SUSPENSION RATES ANALYZED BY GRADE SPAN AND STUDENT GROUPS (HS/LOW INCOME); CHRONIC ABSENTEEISM IN KDG AND 9TH GRADE</a:t>
            </a:r>
          </a:p>
          <a:p>
            <a:pPr lvl="0">
              <a:spcBef>
                <a:spcPts val="0"/>
              </a:spcBef>
              <a:buNone/>
            </a:pPr>
            <a:r>
              <a:rPr lang="en"/>
              <a:t>We usually think of changes in terms of changes to actions in the plan, however, in this example, the analysis identified groups of students for whom there was a need for greater focus so the district determined that additional outcomes should be added to better track the progress of these students. OUTCOMES ADDED FOR HS SUSPENSION RATES AND SUMMER SCHOOL PROGRAM</a:t>
            </a:r>
          </a:p>
          <a:p>
            <a:pPr lvl="0">
              <a:spcBef>
                <a:spcPts val="0"/>
              </a:spcBef>
              <a:buNone/>
            </a:pPr>
            <a:r>
              <a:rPr lang="en"/>
              <a:t>Clearly describes what the changes are and where they can be found in the revised plan. </a:t>
            </a:r>
          </a:p>
        </p:txBody>
      </p:sp>
    </p:spTree>
    <p:extLst>
      <p:ext uri="{BB962C8B-B14F-4D97-AF65-F5344CB8AC3E}">
        <p14:creationId xmlns:p14="http://schemas.microsoft.com/office/powerpoint/2010/main" val="245985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Shape 1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2" name="Shape 1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37465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Shape 1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1" name="Shape 1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Be sure to check the year of  LCAP in the header, include all elements asked for in the instructions for each box and specifically how feedback led to changes in the bottom box...more about this is coming in later slides.</a:t>
            </a:r>
          </a:p>
        </p:txBody>
      </p:sp>
    </p:spTree>
    <p:extLst>
      <p:ext uri="{BB962C8B-B14F-4D97-AF65-F5344CB8AC3E}">
        <p14:creationId xmlns:p14="http://schemas.microsoft.com/office/powerpoint/2010/main" val="2851892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Shape 1221"/>
          <p:cNvSpPr txBox="1">
            <a:spLocks noGrp="1"/>
          </p:cNvSpPr>
          <p:nvPr>
            <p:ph type="body" idx="1"/>
          </p:nvPr>
        </p:nvSpPr>
        <p:spPr>
          <a:xfrm>
            <a:off x="685799" y="4343400"/>
            <a:ext cx="5486399" cy="4114800"/>
          </a:xfrm>
          <a:prstGeom prst="rect">
            <a:avLst/>
          </a:prstGeom>
          <a:noFill/>
          <a:ln>
            <a:noFill/>
          </a:ln>
        </p:spPr>
        <p:txBody>
          <a:bodyPr lIns="89800" tIns="89800" rIns="89800" bIns="89800" anchor="ctr" anchorCtr="0">
            <a:noAutofit/>
          </a:bodyPr>
          <a:lstStyle/>
          <a:p>
            <a:pPr lvl="0">
              <a:spcBef>
                <a:spcPts val="0"/>
              </a:spcBef>
              <a:buNone/>
            </a:pPr>
            <a:endParaRPr/>
          </a:p>
        </p:txBody>
      </p:sp>
      <p:sp>
        <p:nvSpPr>
          <p:cNvPr id="1222" name="Shape 1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466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Shape 1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7" name="Shape 12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Pass out District Exemplar as well.</a:t>
            </a:r>
          </a:p>
        </p:txBody>
      </p:sp>
    </p:spTree>
    <p:extLst>
      <p:ext uri="{BB962C8B-B14F-4D97-AF65-F5344CB8AC3E}">
        <p14:creationId xmlns:p14="http://schemas.microsoft.com/office/powerpoint/2010/main" val="1121194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Shape 1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5" name="Shape 1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Conversely, what CDE has noticed is that some LCAPs don’t list specific dates, don’t make a direct connection between the feedback received and where the resulting changes can be found in the LCAP, ie Which Goal, Action or service...</a:t>
            </a:r>
          </a:p>
        </p:txBody>
      </p:sp>
    </p:spTree>
    <p:extLst>
      <p:ext uri="{BB962C8B-B14F-4D97-AF65-F5344CB8AC3E}">
        <p14:creationId xmlns:p14="http://schemas.microsoft.com/office/powerpoint/2010/main" val="587833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Shape 1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4" name="Shape 1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4526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Shape 1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3" name="Shape 12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While much has changed in the new template there is much that is the same.</a:t>
            </a:r>
          </a:p>
        </p:txBody>
      </p:sp>
    </p:spTree>
    <p:extLst>
      <p:ext uri="{BB962C8B-B14F-4D97-AF65-F5344CB8AC3E}">
        <p14:creationId xmlns:p14="http://schemas.microsoft.com/office/powerpoint/2010/main" val="83521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Have you seen the video of Building an Airplane in the Sky?  If not it is worth a look on Youtube it has been around for years and I’ve often felt it described our work in schools.  The idea of building the plane while flying has become even more applicable in the age of LCFF, moving toward a continuous cycle of improvement with data analysis, stakeholder engagement, planning, alignment of resources, and implementation often happening concurrently to improve outcomes for all.  Our work with LCAP has been dynamic and there have been many changes, at the very beginning as the first template was being developed the word was we would be asked to “Tell Our Story” now we have moved from the Introduction, colon to a plan summary.  The summary is a welcome addition to increase accessibility and transparency, as the LCAP continues to evolve into the district - stakeholder agreement it is meant to be …</a:t>
            </a:r>
          </a:p>
          <a:p>
            <a:pPr lvl="0">
              <a:spcBef>
                <a:spcPts val="0"/>
              </a:spcBef>
              <a:buClr>
                <a:schemeClr val="dk1"/>
              </a:buClr>
              <a:buSzPct val="100000"/>
              <a:buFont typeface="Arial"/>
              <a:buNone/>
            </a:pPr>
            <a:r>
              <a:rPr lang="en">
                <a:solidFill>
                  <a:schemeClr val="dk1"/>
                </a:solidFill>
              </a:rPr>
              <a:t>It was a bit ironic that I am presenting on the summary as working on summaries has been almost a 2nd or rather 6th job for me. Last winter a cross section of local parent and student groups met with our office to talk about LCAP and the problem of access for many parents to the document.  They were excited about the promise of LCFF/LCAP but felt that meaningful participation from a large section of the community was limited due to the complexity of the documents.  It became my job to search, examine, share, and create a template that could be used by or recommended to our districts.  What did the parents want to see in the summary?  Probably not surprising that much of what the parents wanted to see is incorporated into the new template.  Brief budget summary revenues and expenditures (How much is spent in the LCAP?), brief profile of who the district serves and how they are served; a brief discussion of outcomes, brief summary of key actions, and brief summary of increased or improved services</a:t>
            </a:r>
          </a:p>
          <a:p>
            <a:pPr lvl="0">
              <a:spcBef>
                <a:spcPts val="0"/>
              </a:spcBef>
              <a:buNone/>
            </a:pPr>
            <a:endParaRPr/>
          </a:p>
        </p:txBody>
      </p:sp>
    </p:spTree>
    <p:extLst>
      <p:ext uri="{BB962C8B-B14F-4D97-AF65-F5344CB8AC3E}">
        <p14:creationId xmlns:p14="http://schemas.microsoft.com/office/powerpoint/2010/main" val="343897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Shape 1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0" name="Shape 1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Annual review and annual adjustments foster continuous improvement</a:t>
            </a:r>
          </a:p>
        </p:txBody>
      </p:sp>
    </p:spTree>
    <p:extLst>
      <p:ext uri="{BB962C8B-B14F-4D97-AF65-F5344CB8AC3E}">
        <p14:creationId xmlns:p14="http://schemas.microsoft.com/office/powerpoint/2010/main" val="9244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Shape 1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9" name="Shape 13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53431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Shape 1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3" name="Shape 13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will be very helpful for LCAPers to utilize the Rubrics and local measures and set meaningful achievement targets</a:t>
            </a:r>
          </a:p>
        </p:txBody>
      </p:sp>
    </p:spTree>
    <p:extLst>
      <p:ext uri="{BB962C8B-B14F-4D97-AF65-F5344CB8AC3E}">
        <p14:creationId xmlns:p14="http://schemas.microsoft.com/office/powerpoint/2010/main" val="3881534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Shape 1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8" name="Shape 13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35069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Shape 1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3" name="Shape 13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goal was adapted from a 2016 LCAP -- it is important to make the metrics and indicators meaningful towards closing performance gaps.  The LCFF Rubric is a starting point for the discussions that should take place in identifying the goals actions and services to be provided.  This LCAP provided multiple state and local measures to address progress </a:t>
            </a:r>
          </a:p>
        </p:txBody>
      </p:sp>
    </p:spTree>
    <p:extLst>
      <p:ext uri="{BB962C8B-B14F-4D97-AF65-F5344CB8AC3E}">
        <p14:creationId xmlns:p14="http://schemas.microsoft.com/office/powerpoint/2010/main" val="1086427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Shape 1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8" name="Shape 14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Goal 1 Action 2 -  while some targeted actions such as an “intervention class” for students reading 2 or more grade levels below standard are targeted services clearly designed to meet subgroups needs, actions or services meant to improve the overall instructional program in order to improve student outcomes may be “principally directed” to meet the needs of unduplicated or other subgroup youth</a:t>
            </a:r>
          </a:p>
        </p:txBody>
      </p:sp>
    </p:spTree>
    <p:extLst>
      <p:ext uri="{BB962C8B-B14F-4D97-AF65-F5344CB8AC3E}">
        <p14:creationId xmlns:p14="http://schemas.microsoft.com/office/powerpoint/2010/main" val="2670720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Shape 1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8" name="Shape 14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12822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Shape 1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8" name="Shape 15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was also adapted from a district 2016 LCAP/Budget </a:t>
            </a:r>
          </a:p>
          <a:p>
            <a:pPr lvl="0" rtl="0">
              <a:spcBef>
                <a:spcPts val="0"/>
              </a:spcBef>
              <a:buNone/>
            </a:pPr>
            <a:r>
              <a:rPr lang="en"/>
              <a:t>Because the goal incorporated base services for all students the first action address the first - qualified staff -  because salaries and benefits are the vast majority of a district’s costs it is also a means to produce a “comprehensive plan”  It is very important that the LEA team is working together.  When costs are going up over the 3 years of the plan how is the LEA preparing to incorporate the increased cost projections while improving services.  The LCAP is not a wish list.  Much planning and thought must go into deciding which actions and services will lead to improved outcomes </a:t>
            </a:r>
            <a:r>
              <a:rPr lang="en" b="1"/>
              <a:t>and</a:t>
            </a:r>
            <a:r>
              <a:rPr lang="en"/>
              <a:t> can be sustained as needed.  Thoughtful planning is a must and it is important to make sure stakeholders are included in discussions and clear expectations of the LCAP are provided for them</a:t>
            </a:r>
          </a:p>
        </p:txBody>
      </p:sp>
    </p:spTree>
    <p:extLst>
      <p:ext uri="{BB962C8B-B14F-4D97-AF65-F5344CB8AC3E}">
        <p14:creationId xmlns:p14="http://schemas.microsoft.com/office/powerpoint/2010/main" val="4137165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Shape 15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0" name="Shape 15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30076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Shape 15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8" name="Shape 15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dirty="0">
                <a:solidFill>
                  <a:schemeClr val="dk1"/>
                </a:solidFill>
              </a:rPr>
              <a:t>Breaking out the expenditures is important for the budget link as well as transparency for stakeholders</a:t>
            </a:r>
          </a:p>
        </p:txBody>
      </p:sp>
    </p:spTree>
    <p:extLst>
      <p:ext uri="{BB962C8B-B14F-4D97-AF65-F5344CB8AC3E}">
        <p14:creationId xmlns:p14="http://schemas.microsoft.com/office/powerpoint/2010/main" val="21542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Plan Summary is a key component of accessibility and transparency. It is a key element to develop and share your talking points,It is a vehicle to highlight successes and show how the LEA is addressing its most critical needs for stakeholders and the community…..  Read the 5 elements</a:t>
            </a:r>
          </a:p>
        </p:txBody>
      </p:sp>
    </p:spTree>
    <p:extLst>
      <p:ext uri="{BB962C8B-B14F-4D97-AF65-F5344CB8AC3E}">
        <p14:creationId xmlns:p14="http://schemas.microsoft.com/office/powerpoint/2010/main" val="28486261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Shape 15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8" name="Shape 15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341141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Shape 16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1" name="Shape 16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644359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Shape 16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0" name="Shape 16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92758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7"/>
        <p:cNvGrpSpPr/>
        <p:nvPr/>
      </p:nvGrpSpPr>
      <p:grpSpPr>
        <a:xfrm>
          <a:off x="0" y="0"/>
          <a:ext cx="0" cy="0"/>
          <a:chOff x="0" y="0"/>
          <a:chExt cx="0" cy="0"/>
        </a:xfrm>
      </p:grpSpPr>
      <p:sp>
        <p:nvSpPr>
          <p:cNvPr id="1688" name="Shape 16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9" name="Shape 16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42391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Shape 17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3" name="Shape 17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394588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Shape 1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1" name="Shape 17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33615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Shape 17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4" name="Shape 17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834519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Shape 18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7" name="Shape 18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880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8311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We prepared this using information from a summary prepared for the 2016 LCAP, names were changed to protect the innocent.   </a:t>
            </a:r>
            <a:r>
              <a:rPr lang="en" dirty="0">
                <a:solidFill>
                  <a:schemeClr val="dk1"/>
                </a:solidFill>
              </a:rPr>
              <a:t>At your tables, take a couple of minutes to discuss, does this example address the prompt given in the template?   </a:t>
            </a:r>
          </a:p>
          <a:p>
            <a:pPr lvl="0">
              <a:spcBef>
                <a:spcPts val="0"/>
              </a:spcBef>
              <a:buNone/>
            </a:pPr>
            <a:r>
              <a:rPr lang="en" dirty="0"/>
              <a:t>Ask for any suggestions</a:t>
            </a:r>
          </a:p>
        </p:txBody>
      </p:sp>
    </p:spTree>
    <p:extLst>
      <p:ext uri="{BB962C8B-B14F-4D97-AF65-F5344CB8AC3E}">
        <p14:creationId xmlns:p14="http://schemas.microsoft.com/office/powerpoint/2010/main" val="80174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Example 1 here is also based on example from a district LCAP summary.  It provides a clear overview of the LCAP and the major goals, they also appreciated the page references, and getting an overview of the number of actions and services related to each goal.  </a:t>
            </a:r>
          </a:p>
        </p:txBody>
      </p:sp>
    </p:spTree>
    <p:extLst>
      <p:ext uri="{BB962C8B-B14F-4D97-AF65-F5344CB8AC3E}">
        <p14:creationId xmlns:p14="http://schemas.microsoft.com/office/powerpoint/2010/main" val="420474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my work with parents, as we were sending drafts back and forth as a “review of performance”  they requested a data table to display information regarding progress, needs, and performance gaps.   After seeing a data table they asked if a narrative highlighting progress, needs, and gaps was possible as the narrative was felt to be more accessible.  Not a surprise, the template developers designed a template that met these needs.  </a:t>
            </a:r>
          </a:p>
        </p:txBody>
      </p:sp>
    </p:spTree>
    <p:extLst>
      <p:ext uri="{BB962C8B-B14F-4D97-AF65-F5344CB8AC3E}">
        <p14:creationId xmlns:p14="http://schemas.microsoft.com/office/powerpoint/2010/main" val="3918850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291823"/>
            <a:ext cx="5167313" cy="2750618"/>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5800" y="5181600"/>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a:blip r:embed="rId2"/>
          <a:stretch>
            <a:fillRect/>
          </a:stretch>
        </p:blipFill>
        <p:spPr>
          <a:xfrm>
            <a:off x="152400" y="1143000"/>
            <a:ext cx="3048264" cy="3048264"/>
          </a:xfrm>
          <a:prstGeom prst="rect">
            <a:avLst/>
          </a:prstGeom>
        </p:spPr>
      </p:pic>
      <p:graphicFrame>
        <p:nvGraphicFramePr>
          <p:cNvPr id="5" name="Diagram 4"/>
          <p:cNvGraphicFramePr/>
          <p:nvPr userDrawn="1">
            <p:extLst>
              <p:ext uri="{D42A27DB-BD31-4B8C-83A1-F6EECF244321}">
                <p14:modId xmlns:p14="http://schemas.microsoft.com/office/powerpoint/2010/main" val="3618621163"/>
              </p:ext>
            </p:extLst>
          </p:nvPr>
        </p:nvGraphicFramePr>
        <p:xfrm>
          <a:off x="304800" y="152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131412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17921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41232144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80201083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80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1141809" y="1981200"/>
            <a:ext cx="6858000" cy="2667000"/>
          </a:xfrm>
        </p:spPr>
        <p:txBody>
          <a:bodyPr anchor="ctr">
            <a:normAutofit/>
          </a:bodyPr>
          <a:lstStyle>
            <a:lvl1pPr algn="ctr">
              <a:defRPr sz="5200" b="0"/>
            </a:lvl1pPr>
          </a:lstStyle>
          <a:p>
            <a:r>
              <a:rPr lang="en-US" dirty="0" smtClean="0"/>
              <a:t>Click to edit Master title style</a:t>
            </a:r>
            <a:endParaRPr dirty="0"/>
          </a:p>
        </p:txBody>
      </p:sp>
      <p:sp>
        <p:nvSpPr>
          <p:cNvPr id="4" name="Date Placeholder 3"/>
          <p:cNvSpPr>
            <a:spLocks noGrp="1"/>
          </p:cNvSpPr>
          <p:nvPr>
            <p:ph type="dt" sz="half" idx="10"/>
          </p:nvPr>
        </p:nvSpPr>
        <p:spPr>
          <a:xfrm>
            <a:off x="6656832" y="6601968"/>
            <a:ext cx="720090" cy="237744"/>
          </a:xfrm>
          <a:prstGeom prst="rect">
            <a:avLst/>
          </a:prstGeom>
        </p:spPr>
        <p:txBody>
          <a:bodyPr/>
          <a:lstStyle/>
          <a:p>
            <a:endParaRPr/>
          </a:p>
        </p:txBody>
      </p:sp>
      <p:sp>
        <p:nvSpPr>
          <p:cNvPr id="5" name="Footer Placeholder 4"/>
          <p:cNvSpPr>
            <a:spLocks noGrp="1"/>
          </p:cNvSpPr>
          <p:nvPr>
            <p:ph type="ftr" sz="quarter" idx="11"/>
          </p:nvPr>
        </p:nvSpPr>
        <p:spPr>
          <a:xfrm>
            <a:off x="1005840" y="6601968"/>
            <a:ext cx="5369814" cy="237744"/>
          </a:xfrm>
          <a:prstGeom prst="rect">
            <a:avLst/>
          </a:prstGeom>
        </p:spPr>
        <p:txBody>
          <a:bodyPr/>
          <a:lstStyle/>
          <a:p>
            <a:endParaRPr/>
          </a:p>
        </p:txBody>
      </p:sp>
    </p:spTree>
    <p:extLst>
      <p:ext uri="{BB962C8B-B14F-4D97-AF65-F5344CB8AC3E}">
        <p14:creationId xmlns:p14="http://schemas.microsoft.com/office/powerpoint/2010/main" val="99175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15369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1EE2B-2FBF-443B-A589-A31CC1502F9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Diagram 9"/>
          <p:cNvGraphicFramePr/>
          <p:nvPr userDrawn="1">
            <p:extLst>
              <p:ext uri="{D42A27DB-BD31-4B8C-83A1-F6EECF244321}">
                <p14:modId xmlns:p14="http://schemas.microsoft.com/office/powerpoint/2010/main" val="3618621163"/>
              </p:ext>
            </p:extLst>
          </p:nvPr>
        </p:nvGraphicFramePr>
        <p:xfrm>
          <a:off x="304800" y="152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04504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1EE2B-2FBF-443B-A589-A31CC1502F9A}" type="slidenum">
              <a:rPr lang="en-US" smtClean="0"/>
              <a:t>‹#›</a:t>
            </a:fld>
            <a:endParaRPr lang="en-US"/>
          </a:p>
        </p:txBody>
      </p:sp>
    </p:spTree>
    <p:extLst>
      <p:ext uri="{BB962C8B-B14F-4D97-AF65-F5344CB8AC3E}">
        <p14:creationId xmlns:p14="http://schemas.microsoft.com/office/powerpoint/2010/main" val="155254053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1EE2B-2FBF-443B-A589-A31CC1502F9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3259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1EE2B-2FBF-443B-A589-A31CC1502F9A}" type="slidenum">
              <a:rPr lang="en-US" smtClean="0"/>
              <a:t>‹#›</a:t>
            </a:fld>
            <a:endParaRPr lang="en-US"/>
          </a:p>
        </p:txBody>
      </p:sp>
    </p:spTree>
    <p:extLst>
      <p:ext uri="{BB962C8B-B14F-4D97-AF65-F5344CB8AC3E}">
        <p14:creationId xmlns:p14="http://schemas.microsoft.com/office/powerpoint/2010/main" val="79595951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1EE2B-2FBF-443B-A589-A31CC1502F9A}" type="slidenum">
              <a:rPr lang="en-US" smtClean="0"/>
              <a:t>‹#›</a:t>
            </a:fld>
            <a:endParaRPr lang="en-US"/>
          </a:p>
        </p:txBody>
      </p:sp>
    </p:spTree>
    <p:extLst>
      <p:ext uri="{BB962C8B-B14F-4D97-AF65-F5344CB8AC3E}">
        <p14:creationId xmlns:p14="http://schemas.microsoft.com/office/powerpoint/2010/main" val="196655840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73372291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1EE2B-2FBF-443B-A589-A31CC1502F9A}" type="slidenum">
              <a:rPr lang="en-US" smtClean="0"/>
              <a:t>‹#›</a:t>
            </a:fld>
            <a:endParaRPr lang="en-US"/>
          </a:p>
        </p:txBody>
      </p:sp>
    </p:spTree>
    <p:extLst>
      <p:ext uri="{BB962C8B-B14F-4D97-AF65-F5344CB8AC3E}">
        <p14:creationId xmlns:p14="http://schemas.microsoft.com/office/powerpoint/2010/main" val="302067603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321EE2B-2FBF-443B-A589-A31CC1502F9A}" type="slidenum">
              <a:rPr lang="en-US" smtClean="0"/>
              <a:t>‹#›</a:t>
            </a:fld>
            <a:endParaRPr lang="en-US"/>
          </a:p>
        </p:txBody>
      </p:sp>
    </p:spTree>
    <p:extLst>
      <p:ext uri="{BB962C8B-B14F-4D97-AF65-F5344CB8AC3E}">
        <p14:creationId xmlns:p14="http://schemas.microsoft.com/office/powerpoint/2010/main" val="150412393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21EE2B-2FBF-443B-A589-A31CC1502F9A}" type="slidenum">
              <a:rPr lang="en-US" smtClean="0"/>
              <a:t>‹#›</a:t>
            </a:fld>
            <a:endParaRPr lang="en-US"/>
          </a:p>
        </p:txBody>
      </p:sp>
    </p:spTree>
    <p:extLst>
      <p:ext uri="{BB962C8B-B14F-4D97-AF65-F5344CB8AC3E}">
        <p14:creationId xmlns:p14="http://schemas.microsoft.com/office/powerpoint/2010/main" val="316707886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1EE2B-2FBF-443B-A589-A31CC1502F9A}" type="slidenum">
              <a:rPr lang="en-US" smtClean="0"/>
              <a:t>‹#›</a:t>
            </a:fld>
            <a:endParaRPr lang="en-US"/>
          </a:p>
        </p:txBody>
      </p:sp>
    </p:spTree>
    <p:extLst>
      <p:ext uri="{BB962C8B-B14F-4D97-AF65-F5344CB8AC3E}">
        <p14:creationId xmlns:p14="http://schemas.microsoft.com/office/powerpoint/2010/main" val="8016918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1EE2B-2FBF-443B-A589-A31CC1502F9A}" type="slidenum">
              <a:rPr lang="en-US" smtClean="0"/>
              <a:t>‹#›</a:t>
            </a:fld>
            <a:endParaRPr lang="en-US"/>
          </a:p>
        </p:txBody>
      </p:sp>
    </p:spTree>
    <p:extLst>
      <p:ext uri="{BB962C8B-B14F-4D97-AF65-F5344CB8AC3E}">
        <p14:creationId xmlns:p14="http://schemas.microsoft.com/office/powerpoint/2010/main" val="33802775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1EE2B-2FBF-443B-A589-A31CC1502F9A}" type="slidenum">
              <a:rPr lang="en-US" smtClean="0"/>
              <a:t>‹#›</a:t>
            </a:fld>
            <a:endParaRPr lang="en-US"/>
          </a:p>
        </p:txBody>
      </p:sp>
    </p:spTree>
    <p:extLst>
      <p:ext uri="{BB962C8B-B14F-4D97-AF65-F5344CB8AC3E}">
        <p14:creationId xmlns:p14="http://schemas.microsoft.com/office/powerpoint/2010/main" val="1598856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80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1141809" y="1981200"/>
            <a:ext cx="6858000" cy="2667000"/>
          </a:xfrm>
        </p:spPr>
        <p:txBody>
          <a:bodyPr anchor="ctr">
            <a:normAutofit/>
          </a:bodyPr>
          <a:lstStyle>
            <a:lvl1pPr algn="ctr">
              <a:defRPr sz="5200" b="0"/>
            </a:lvl1pPr>
          </a:lstStyle>
          <a:p>
            <a:r>
              <a:rPr lang="en-US" dirty="0" smtClean="0"/>
              <a:t>Click to edit Master title style</a:t>
            </a:r>
            <a:endParaRPr dirty="0"/>
          </a:p>
        </p:txBody>
      </p:sp>
      <p:sp>
        <p:nvSpPr>
          <p:cNvPr id="4" name="Date Placeholder 3"/>
          <p:cNvSpPr>
            <a:spLocks noGrp="1"/>
          </p:cNvSpPr>
          <p:nvPr>
            <p:ph type="dt" sz="half" idx="10"/>
          </p:nvPr>
        </p:nvSpPr>
        <p:spPr>
          <a:xfrm>
            <a:off x="6656832" y="6601968"/>
            <a:ext cx="720090" cy="237744"/>
          </a:xfrm>
          <a:prstGeom prst="rect">
            <a:avLst/>
          </a:prstGeom>
        </p:spPr>
        <p:txBody>
          <a:bodyPr/>
          <a:lstStyle/>
          <a:p>
            <a:endParaRPr/>
          </a:p>
        </p:txBody>
      </p:sp>
      <p:sp>
        <p:nvSpPr>
          <p:cNvPr id="5" name="Footer Placeholder 4"/>
          <p:cNvSpPr>
            <a:spLocks noGrp="1"/>
          </p:cNvSpPr>
          <p:nvPr>
            <p:ph type="ftr" sz="quarter" idx="11"/>
          </p:nvPr>
        </p:nvSpPr>
        <p:spPr>
          <a:xfrm>
            <a:off x="1005840" y="6601968"/>
            <a:ext cx="5369814" cy="237744"/>
          </a:xfrm>
          <a:prstGeom prst="rect">
            <a:avLst/>
          </a:prstGeom>
        </p:spPr>
        <p:txBody>
          <a:bodyPr/>
          <a:lstStyle/>
          <a:p>
            <a:endParaRPr/>
          </a:p>
        </p:txBody>
      </p:sp>
    </p:spTree>
    <p:extLst>
      <p:ext uri="{BB962C8B-B14F-4D97-AF65-F5344CB8AC3E}">
        <p14:creationId xmlns:p14="http://schemas.microsoft.com/office/powerpoint/2010/main" val="99175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80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1141809" y="1981200"/>
            <a:ext cx="6858000" cy="2667000"/>
          </a:xfrm>
        </p:spPr>
        <p:txBody>
          <a:bodyPr anchor="ctr">
            <a:normAutofit/>
          </a:bodyPr>
          <a:lstStyle>
            <a:lvl1pPr algn="ctr">
              <a:defRPr sz="5200" b="0"/>
            </a:lvl1pPr>
          </a:lstStyle>
          <a:p>
            <a:r>
              <a:rPr lang="en-US" dirty="0" smtClean="0"/>
              <a:t>Click to edit Master title style</a:t>
            </a:r>
            <a:endParaRPr dirty="0"/>
          </a:p>
        </p:txBody>
      </p:sp>
      <p:sp>
        <p:nvSpPr>
          <p:cNvPr id="4" name="Date Placeholder 3"/>
          <p:cNvSpPr>
            <a:spLocks noGrp="1"/>
          </p:cNvSpPr>
          <p:nvPr>
            <p:ph type="dt" sz="half" idx="10"/>
          </p:nvPr>
        </p:nvSpPr>
        <p:spPr>
          <a:xfrm>
            <a:off x="6656832" y="6601968"/>
            <a:ext cx="720090" cy="237744"/>
          </a:xfrm>
          <a:prstGeom prst="rect">
            <a:avLst/>
          </a:prstGeom>
        </p:spPr>
        <p:txBody>
          <a:bodyPr/>
          <a:lstStyle/>
          <a:p>
            <a:endParaRPr/>
          </a:p>
        </p:txBody>
      </p:sp>
      <p:sp>
        <p:nvSpPr>
          <p:cNvPr id="5" name="Footer Placeholder 4"/>
          <p:cNvSpPr>
            <a:spLocks noGrp="1"/>
          </p:cNvSpPr>
          <p:nvPr>
            <p:ph type="ftr" sz="quarter" idx="11"/>
          </p:nvPr>
        </p:nvSpPr>
        <p:spPr>
          <a:xfrm>
            <a:off x="1005840" y="6601968"/>
            <a:ext cx="5369814" cy="237744"/>
          </a:xfrm>
          <a:prstGeom prst="rect">
            <a:avLst/>
          </a:prstGeom>
        </p:spPr>
        <p:txBody>
          <a:bodyPr/>
          <a:lstStyle/>
          <a:p>
            <a:endParaRPr/>
          </a:p>
        </p:txBody>
      </p:sp>
    </p:spTree>
    <p:extLst>
      <p:ext uri="{BB962C8B-B14F-4D97-AF65-F5344CB8AC3E}">
        <p14:creationId xmlns:p14="http://schemas.microsoft.com/office/powerpoint/2010/main" val="99175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80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1141809" y="1981200"/>
            <a:ext cx="6858000" cy="2667000"/>
          </a:xfrm>
        </p:spPr>
        <p:txBody>
          <a:bodyPr anchor="ctr">
            <a:normAutofit/>
          </a:bodyPr>
          <a:lstStyle>
            <a:lvl1pPr algn="ctr">
              <a:defRPr sz="5200" b="0"/>
            </a:lvl1pPr>
          </a:lstStyle>
          <a:p>
            <a:r>
              <a:rPr lang="en-US" dirty="0" smtClean="0"/>
              <a:t>Click to edit Master title style</a:t>
            </a:r>
            <a:endParaRPr dirty="0"/>
          </a:p>
        </p:txBody>
      </p:sp>
      <p:sp>
        <p:nvSpPr>
          <p:cNvPr id="4" name="Date Placeholder 3"/>
          <p:cNvSpPr>
            <a:spLocks noGrp="1"/>
          </p:cNvSpPr>
          <p:nvPr>
            <p:ph type="dt" sz="half" idx="10"/>
          </p:nvPr>
        </p:nvSpPr>
        <p:spPr>
          <a:xfrm>
            <a:off x="6656832" y="6601968"/>
            <a:ext cx="720090" cy="237744"/>
          </a:xfrm>
          <a:prstGeom prst="rect">
            <a:avLst/>
          </a:prstGeom>
        </p:spPr>
        <p:txBody>
          <a:bodyPr/>
          <a:lstStyle/>
          <a:p>
            <a:endParaRPr/>
          </a:p>
        </p:txBody>
      </p:sp>
      <p:sp>
        <p:nvSpPr>
          <p:cNvPr id="5" name="Footer Placeholder 4"/>
          <p:cNvSpPr>
            <a:spLocks noGrp="1"/>
          </p:cNvSpPr>
          <p:nvPr>
            <p:ph type="ftr" sz="quarter" idx="11"/>
          </p:nvPr>
        </p:nvSpPr>
        <p:spPr>
          <a:xfrm>
            <a:off x="1005840" y="6601968"/>
            <a:ext cx="5369814" cy="237744"/>
          </a:xfrm>
          <a:prstGeom prst="rect">
            <a:avLst/>
          </a:prstGeom>
        </p:spPr>
        <p:txBody>
          <a:bodyPr/>
          <a:lstStyle/>
          <a:p>
            <a:endParaRPr/>
          </a:p>
        </p:txBody>
      </p:sp>
    </p:spTree>
    <p:extLst>
      <p:ext uri="{BB962C8B-B14F-4D97-AF65-F5344CB8AC3E}">
        <p14:creationId xmlns:p14="http://schemas.microsoft.com/office/powerpoint/2010/main" val="99175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75701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334416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1" name="Shape 31"/>
          <p:cNvSpPr txBox="1">
            <a:spLocks noGrp="1"/>
          </p:cNvSpPr>
          <p:nvPr>
            <p:ph type="body" idx="1"/>
          </p:nvPr>
        </p:nvSpPr>
        <p:spPr>
          <a:xfrm>
            <a:off x="311700" y="1852800"/>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604226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2867800"/>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6" name="Shape 16"/>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115284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_2">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311708" y="992767"/>
            <a:ext cx="8520600" cy="27368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53" name="Shape 53"/>
          <p:cNvSpPr txBox="1">
            <a:spLocks noGrp="1"/>
          </p:cNvSpPr>
          <p:nvPr>
            <p:ph type="subTitle" idx="1"/>
          </p:nvPr>
        </p:nvSpPr>
        <p:spPr>
          <a:xfrm>
            <a:off x="311700" y="3778833"/>
            <a:ext cx="8520600" cy="10568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54" name="Shape 5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33829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148910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376267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486984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435377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3468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63315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6"/>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74250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ransition>
    <p:fade/>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6551999"/>
      </p:ext>
    </p:extLst>
  </p:cSld>
  <p:clrMap bg1="lt1" tx1="dk1" bg2="lt2" tx2="dk2" accent1="accent1" accent2="accent2" accent3="accent3" accent4="accent4" accent5="accent5" accent6="accent6" hlink="hlink" folHlink="folHlink"/>
  <p:sldLayoutIdLst>
    <p:sldLayoutId id="2147483679" r:id="rId1"/>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80B7C4BE-5412-4956-A5F1-F96CF05CBF9E}" type="datetime1">
              <a:rPr lang="en-US" smtClean="0"/>
              <a:t>4/5/2017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r>
              <a:rPr lang="en-US"/>
              <a:t>2017 CASBO Annual Conference &amp; California School Business Expo</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1C68DB1E-122E-4795-9153-39927BD1447F}"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409363" y="5869094"/>
            <a:ext cx="648572" cy="408736"/>
          </a:xfrm>
          <a:prstGeom prst="rect">
            <a:avLst/>
          </a:prstGeom>
        </p:spPr>
      </p:pic>
    </p:spTree>
    <p:extLst>
      <p:ext uri="{BB962C8B-B14F-4D97-AF65-F5344CB8AC3E}">
        <p14:creationId xmlns:p14="http://schemas.microsoft.com/office/powerpoint/2010/main" val="62490447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94" r:id="rId12"/>
    <p:sldLayoutId id="2147483695" r:id="rId13"/>
    <p:sldLayoutId id="2147483696" r:id="rId14"/>
    <p:sldLayoutId id="2147483709" r:id="rId15"/>
    <p:sldLayoutId id="2147483710" r:id="rId16"/>
    <p:sldLayoutId id="2147483711" r:id="rId17"/>
    <p:sldLayoutId id="2147483713" r:id="rId18"/>
  </p:sldLayoutIdLst>
  <p:transition>
    <p:fade/>
  </p:transition>
  <p:timing>
    <p:tnLst>
      <p:par>
        <p:cTn id="1" dur="indefinite" restart="never" nodeType="tmRoot"/>
      </p:par>
    </p:tnLst>
  </p:timing>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Understanding the new lcap template and the demonstration of increased or improved services for pupils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314" y="1537000"/>
            <a:ext cx="4982547" cy="2355032"/>
          </a:xfrm>
          <a:prstGeom prst="rect">
            <a:avLst/>
          </a:prstGeom>
        </p:spPr>
      </p:pic>
      <p:sp>
        <p:nvSpPr>
          <p:cNvPr id="8" name="TextBox 7"/>
          <p:cNvSpPr txBox="1"/>
          <p:nvPr/>
        </p:nvSpPr>
        <p:spPr>
          <a:xfrm>
            <a:off x="2351314" y="5658194"/>
            <a:ext cx="4613123" cy="346249"/>
          </a:xfrm>
          <a:prstGeom prst="rect">
            <a:avLst/>
          </a:prstGeom>
          <a:noFill/>
        </p:spPr>
        <p:txBody>
          <a:bodyPr wrap="square" rtlCol="0">
            <a:spAutoFit/>
          </a:bodyPr>
          <a:lstStyle/>
          <a:p>
            <a:pPr algn="ctr"/>
            <a:r>
              <a:rPr lang="en-US" sz="825" dirty="0">
                <a:solidFill>
                  <a:schemeClr val="bg1"/>
                </a:solidFill>
              </a:rPr>
              <a:t>The views and opinions expressed in this presentation are those of the authors and do not</a:t>
            </a:r>
          </a:p>
          <a:p>
            <a:pPr algn="ctr"/>
            <a:r>
              <a:rPr lang="en-US" sz="825" dirty="0">
                <a:solidFill>
                  <a:schemeClr val="bg1"/>
                </a:solidFill>
              </a:rPr>
              <a:t>necessarily reflect those of CASBO. </a:t>
            </a:r>
          </a:p>
        </p:txBody>
      </p:sp>
      <p:sp>
        <p:nvSpPr>
          <p:cNvPr id="5" name="Footer Placeholder 4"/>
          <p:cNvSpPr>
            <a:spLocks noGrp="1"/>
          </p:cNvSpPr>
          <p:nvPr>
            <p:ph type="ftr" sz="quarter" idx="11"/>
          </p:nvPr>
        </p:nvSpPr>
        <p:spPr>
          <a:xfrm>
            <a:off x="2764639" y="6459786"/>
            <a:ext cx="3617103" cy="365125"/>
          </a:xfrm>
        </p:spPr>
        <p:txBody>
          <a:bodyPr/>
          <a:lstStyle/>
          <a:p>
            <a:r>
              <a:rPr lang="en-US" sz="825" dirty="0"/>
              <a:t>2017 CASBO Annual Conference &amp; California School Business Expo</a:t>
            </a:r>
          </a:p>
        </p:txBody>
      </p:sp>
    </p:spTree>
    <p:extLst>
      <p:ext uri="{BB962C8B-B14F-4D97-AF65-F5344CB8AC3E}">
        <p14:creationId xmlns:p14="http://schemas.microsoft.com/office/powerpoint/2010/main" val="117739392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6" name="Shape 406"/>
          <p:cNvSpPr/>
          <p:nvPr/>
        </p:nvSpPr>
        <p:spPr>
          <a:xfrm rot="10800000" flipH="1">
            <a:off x="533400" y="1155899"/>
            <a:ext cx="8382000" cy="749100"/>
          </a:xfrm>
          <a:prstGeom prst="parallelogram">
            <a:avLst>
              <a:gd name="adj" fmla="val 0"/>
            </a:avLst>
          </a:prstGeom>
          <a:solidFill>
            <a:srgbClr val="0B5394"/>
          </a:solidFill>
          <a:ln>
            <a:noFill/>
          </a:ln>
        </p:spPr>
        <p:txBody>
          <a:bodyPr lIns="91425" tIns="91425" rIns="91425" bIns="91425" anchor="ctr" anchorCtr="0">
            <a:noAutofit/>
          </a:bodyPr>
          <a:lstStyle/>
          <a:p>
            <a:endParaRPr/>
          </a:p>
        </p:txBody>
      </p:sp>
      <p:sp>
        <p:nvSpPr>
          <p:cNvPr id="408" name="Shape 408"/>
          <p:cNvSpPr txBox="1">
            <a:spLocks noGrp="1"/>
          </p:cNvSpPr>
          <p:nvPr>
            <p:ph type="body" idx="1"/>
          </p:nvPr>
        </p:nvSpPr>
        <p:spPr>
          <a:xfrm>
            <a:off x="311700" y="1905000"/>
            <a:ext cx="8520600" cy="3416400"/>
          </a:xfrm>
          <a:prstGeom prst="rect">
            <a:avLst/>
          </a:prstGeom>
        </p:spPr>
        <p:txBody>
          <a:bodyPr vert="horz" lIns="91425" tIns="91425" rIns="91425" bIns="91425" rtlCol="0" anchor="t" anchorCtr="0">
            <a:noAutofit/>
          </a:bodyPr>
          <a:lstStyle/>
          <a:p>
            <a:pPr>
              <a:spcBef>
                <a:spcPts val="1000"/>
              </a:spcBef>
              <a:spcAft>
                <a:spcPts val="0"/>
              </a:spcAft>
              <a:buClr>
                <a:schemeClr val="dk1"/>
              </a:buClr>
              <a:buSzPct val="78571"/>
              <a:buNone/>
            </a:pPr>
            <a:r>
              <a:rPr lang="en" sz="1400" dirty="0">
                <a:solidFill>
                  <a:schemeClr val="dk1"/>
                </a:solidFill>
                <a:latin typeface="Calibri"/>
                <a:ea typeface="Calibri"/>
                <a:cs typeface="Calibri"/>
                <a:sym typeface="Calibri"/>
              </a:rPr>
              <a:t>Briefly describe the students and community and how the LEA serves them</a:t>
            </a:r>
          </a:p>
          <a:p>
            <a:pPr>
              <a:spcBef>
                <a:spcPts val="1000"/>
              </a:spcBef>
              <a:spcAft>
                <a:spcPts val="0"/>
              </a:spcAft>
              <a:buClr>
                <a:schemeClr val="dk1"/>
              </a:buClr>
              <a:buSzPct val="78571"/>
              <a:buNone/>
            </a:pPr>
            <a:endParaRPr sz="1400" dirty="0">
              <a:solidFill>
                <a:schemeClr val="dk1"/>
              </a:solidFill>
              <a:latin typeface="Calibri"/>
              <a:ea typeface="Calibri"/>
              <a:cs typeface="Calibri"/>
              <a:sym typeface="Calibri"/>
            </a:endParaRPr>
          </a:p>
          <a:p>
            <a:pPr>
              <a:spcBef>
                <a:spcPts val="1000"/>
              </a:spcBef>
              <a:spcAft>
                <a:spcPts val="0"/>
              </a:spcAft>
              <a:buClr>
                <a:schemeClr val="dk1"/>
              </a:buClr>
              <a:buSzPct val="78571"/>
              <a:buNone/>
            </a:pPr>
            <a:endParaRPr sz="1400" dirty="0">
              <a:solidFill>
                <a:schemeClr val="dk1"/>
              </a:solidFill>
              <a:latin typeface="Calibri"/>
              <a:ea typeface="Calibri"/>
              <a:cs typeface="Calibri"/>
              <a:sym typeface="Calibri"/>
            </a:endParaRPr>
          </a:p>
          <a:p>
            <a:pPr>
              <a:spcBef>
                <a:spcPts val="600"/>
              </a:spcBef>
              <a:spcAft>
                <a:spcPts val="0"/>
              </a:spcAft>
              <a:buClr>
                <a:schemeClr val="dk1"/>
              </a:buClr>
              <a:buSzPct val="61111"/>
              <a:buNone/>
            </a:pPr>
            <a:endParaRPr dirty="0">
              <a:solidFill>
                <a:srgbClr val="629DD1"/>
              </a:solidFill>
            </a:endParaRPr>
          </a:p>
          <a:p>
            <a:pPr>
              <a:buNone/>
            </a:pPr>
            <a:endParaRPr dirty="0"/>
          </a:p>
        </p:txBody>
      </p:sp>
      <p:sp>
        <p:nvSpPr>
          <p:cNvPr id="409" name="Shape 409"/>
          <p:cNvSpPr txBox="1"/>
          <p:nvPr/>
        </p:nvSpPr>
        <p:spPr>
          <a:xfrm>
            <a:off x="471050" y="2362200"/>
            <a:ext cx="8215750" cy="2812626"/>
          </a:xfrm>
          <a:prstGeom prst="rect">
            <a:avLst/>
          </a:prstGeom>
          <a:solidFill>
            <a:srgbClr val="CFE2F3"/>
          </a:solidFill>
          <a:ln>
            <a:noFill/>
          </a:ln>
        </p:spPr>
        <p:txBody>
          <a:bodyPr lIns="91425" tIns="91425" rIns="91425" bIns="91425" anchor="t" anchorCtr="0">
            <a:noAutofit/>
          </a:bodyPr>
          <a:lstStyle/>
          <a:p>
            <a:r>
              <a:rPr lang="en" sz="1600" dirty="0">
                <a:solidFill>
                  <a:schemeClr val="dk1"/>
                </a:solidFill>
                <a:latin typeface="Calibri"/>
                <a:ea typeface="Calibri"/>
                <a:cs typeface="Calibri"/>
                <a:sym typeface="Calibri"/>
              </a:rPr>
              <a:t>The Justice for All Unified School District serves a diverse group of students with the goal of: </a:t>
            </a:r>
            <a:r>
              <a:rPr lang="en" sz="1600" i="1" dirty="0">
                <a:solidFill>
                  <a:schemeClr val="dk1"/>
                </a:solidFill>
                <a:latin typeface="Calibri"/>
                <a:ea typeface="Calibri"/>
                <a:cs typeface="Calibri"/>
                <a:sym typeface="Calibri"/>
              </a:rPr>
              <a:t>“Preparing every student to thrive in a global society.”</a:t>
            </a:r>
            <a:r>
              <a:rPr lang="en" sz="1600" dirty="0">
                <a:solidFill>
                  <a:schemeClr val="dk1"/>
                </a:solidFill>
                <a:latin typeface="Calibri"/>
                <a:ea typeface="Calibri"/>
                <a:cs typeface="Calibri"/>
                <a:sym typeface="Calibri"/>
              </a:rPr>
              <a:t>  Our student population is 51.2% English learner (EL) and 48% are classified as Low Income, our LCFF Unduplicated count is 54.8% and 83% of our EL students speak Spanish, additional languages include Vietnamese, Mandarin, Arabic, Tagalog, Punjab and Hmong. Our student population is made up of many ethnicities with the majority of our students 51% identifying as Hispanic Latino, 28% White, 8% Asian and 5% African American.</a:t>
            </a:r>
          </a:p>
          <a:p>
            <a:r>
              <a:rPr lang="en" sz="1600" dirty="0">
                <a:solidFill>
                  <a:schemeClr val="dk1"/>
                </a:solidFill>
                <a:latin typeface="Calibri"/>
                <a:ea typeface="Calibri"/>
                <a:cs typeface="Calibri"/>
                <a:sym typeface="Calibri"/>
              </a:rPr>
              <a:t>We serve approximately 21,000 students Pre-k through 12th grade at 22 quality schools: 4 traditional high schools, 5 middle schools, 2 continuation high schools, 1 alternative school of choice, and 10 elementary schools.  The district also authorizes four charter schools that are required to create their own LCAP.  </a:t>
            </a:r>
          </a:p>
        </p:txBody>
      </p:sp>
      <p:sp>
        <p:nvSpPr>
          <p:cNvPr id="410" name="Shape 410"/>
          <p:cNvSpPr txBox="1"/>
          <p:nvPr/>
        </p:nvSpPr>
        <p:spPr>
          <a:xfrm>
            <a:off x="457200" y="5334000"/>
            <a:ext cx="7752600" cy="762085"/>
          </a:xfrm>
          <a:prstGeom prst="rect">
            <a:avLst/>
          </a:prstGeom>
          <a:solidFill>
            <a:srgbClr val="FFE1B3"/>
          </a:solidFill>
          <a:ln>
            <a:noFill/>
          </a:ln>
        </p:spPr>
        <p:txBody>
          <a:bodyPr lIns="91425" tIns="91425" rIns="91425" bIns="91425" anchor="t" anchorCtr="0">
            <a:noAutofit/>
          </a:bodyPr>
          <a:lstStyle/>
          <a:p>
            <a:pPr>
              <a:lnSpc>
                <a:spcPct val="115000"/>
              </a:lnSpc>
              <a:buClr>
                <a:schemeClr val="dk1"/>
              </a:buClr>
              <a:buSzPct val="100000"/>
            </a:pPr>
            <a:r>
              <a:rPr lang="en" sz="1100" dirty="0">
                <a:solidFill>
                  <a:schemeClr val="dk1"/>
                </a:solidFill>
                <a:latin typeface="Calibri"/>
                <a:ea typeface="Calibri"/>
                <a:cs typeface="Calibri"/>
                <a:sym typeface="Calibri"/>
              </a:rPr>
              <a:t>Does this example address the prompt given in the template?</a:t>
            </a:r>
          </a:p>
          <a:p>
            <a:pPr>
              <a:lnSpc>
                <a:spcPct val="115000"/>
              </a:lnSpc>
              <a:buClr>
                <a:schemeClr val="dk1"/>
              </a:buClr>
              <a:buSzPct val="100000"/>
            </a:pPr>
            <a:r>
              <a:rPr lang="en" sz="1100" dirty="0" smtClean="0">
                <a:solidFill>
                  <a:schemeClr val="dk1"/>
                </a:solidFill>
                <a:latin typeface="Calibri"/>
                <a:ea typeface="Calibri"/>
                <a:cs typeface="Calibri"/>
                <a:sym typeface="Calibri"/>
              </a:rPr>
              <a:t>Note</a:t>
            </a:r>
            <a:r>
              <a:rPr lang="en" sz="1100" dirty="0">
                <a:solidFill>
                  <a:schemeClr val="dk1"/>
                </a:solidFill>
                <a:latin typeface="Calibri"/>
                <a:ea typeface="Calibri"/>
                <a:cs typeface="Calibri"/>
                <a:sym typeface="Calibri"/>
              </a:rPr>
              <a:t>: groups reviewing summaries appreciated graphic representations when applicable,  not sure if e-template will be compatible with graphics </a:t>
            </a:r>
          </a:p>
          <a:p>
            <a:endParaRPr sz="1200" dirty="0"/>
          </a:p>
        </p:txBody>
      </p:sp>
      <p:sp>
        <p:nvSpPr>
          <p:cNvPr id="412" name="Shape 412"/>
          <p:cNvSpPr txBox="1">
            <a:spLocks noGrp="1"/>
          </p:cNvSpPr>
          <p:nvPr>
            <p:ph type="sldNum" idx="12"/>
          </p:nvPr>
        </p:nvSpPr>
        <p:spPr>
          <a:xfrm>
            <a:off x="8572265" y="5249851"/>
            <a:ext cx="548700" cy="671459"/>
          </a:xfrm>
          <a:prstGeom prst="rect">
            <a:avLst/>
          </a:prstGeom>
        </p:spPr>
        <p:txBody>
          <a:bodyPr vert="horz" lIns="91425" tIns="91425" rIns="91425" bIns="91425" rtlCol="0" anchor="ctr" anchorCtr="0">
            <a:noAutofit/>
          </a:bodyPr>
          <a:lstStyle/>
          <a:p>
            <a:fld id="{00000000-1234-1234-1234-123412341234}" type="slidenum">
              <a:rPr lang="en"/>
              <a:pPr/>
              <a:t>10</a:t>
            </a:fld>
            <a:endParaRPr lang="en" dirty="0"/>
          </a:p>
        </p:txBody>
      </p:sp>
      <p:sp>
        <p:nvSpPr>
          <p:cNvPr id="414" name="Shape 414"/>
          <p:cNvSpPr txBox="1">
            <a:spLocks noGrp="1"/>
          </p:cNvSpPr>
          <p:nvPr>
            <p:ph type="title"/>
          </p:nvPr>
        </p:nvSpPr>
        <p:spPr>
          <a:xfrm>
            <a:off x="728100" y="1257275"/>
            <a:ext cx="8203400" cy="572700"/>
          </a:xfrm>
          <a:prstGeom prst="rect">
            <a:avLst/>
          </a:prstGeom>
        </p:spPr>
        <p:txBody>
          <a:bodyPr vert="horz" lIns="91425" tIns="91425" rIns="91425" bIns="91425" rtlCol="0" anchor="t" anchorCtr="0">
            <a:noAutofit/>
          </a:bodyPr>
          <a:lstStyle/>
          <a:p>
            <a:pPr>
              <a:buClr>
                <a:schemeClr val="dk1"/>
              </a:buClr>
              <a:buSzPct val="45833"/>
            </a:pPr>
            <a:r>
              <a:rPr lang="en" sz="2400" b="1" dirty="0">
                <a:solidFill>
                  <a:srgbClr val="FFFFFF"/>
                </a:solidFill>
                <a:latin typeface="Verdana"/>
                <a:ea typeface="Verdana"/>
                <a:cs typeface="Verdana"/>
                <a:sym typeface="Verdana"/>
              </a:rPr>
              <a:t>Plan Summary:  </a:t>
            </a:r>
            <a:r>
              <a:rPr lang="en" sz="2400" b="1" dirty="0">
                <a:solidFill>
                  <a:schemeClr val="lt1"/>
                </a:solidFill>
                <a:latin typeface="Verdana"/>
                <a:ea typeface="Verdana"/>
                <a:cs typeface="Verdana"/>
                <a:sym typeface="Verdana"/>
              </a:rPr>
              <a:t>Story &amp; Highlights Example</a:t>
            </a:r>
          </a:p>
        </p:txBody>
      </p:sp>
      <p:sp>
        <p:nvSpPr>
          <p:cNvPr id="8"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455870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311700" y="1737025"/>
            <a:ext cx="8520600" cy="3689100"/>
          </a:xfrm>
          <a:prstGeom prst="rect">
            <a:avLst/>
          </a:prstGeom>
        </p:spPr>
        <p:txBody>
          <a:bodyPr vert="horz" lIns="91425" tIns="91425" rIns="91425" bIns="91425" rtlCol="0" anchor="t" anchorCtr="0">
            <a:noAutofit/>
          </a:bodyPr>
          <a:lstStyle/>
          <a:p>
            <a:pPr>
              <a:lnSpc>
                <a:spcPct val="100000"/>
              </a:lnSpc>
              <a:spcAft>
                <a:spcPts val="0"/>
              </a:spcAft>
              <a:buNone/>
            </a:pPr>
            <a:r>
              <a:rPr lang="en" sz="1400" b="1">
                <a:solidFill>
                  <a:schemeClr val="dk1"/>
                </a:solidFill>
                <a:latin typeface="Calibri"/>
                <a:ea typeface="Calibri"/>
                <a:cs typeface="Calibri"/>
                <a:sym typeface="Calibri"/>
              </a:rPr>
              <a:t>LCAP HIGHLIGHTS</a:t>
            </a:r>
          </a:p>
          <a:p>
            <a:pPr>
              <a:lnSpc>
                <a:spcPct val="100000"/>
              </a:lnSpc>
              <a:spcAft>
                <a:spcPts val="0"/>
              </a:spcAft>
              <a:buNone/>
            </a:pPr>
            <a:r>
              <a:rPr lang="en" sz="1400">
                <a:solidFill>
                  <a:schemeClr val="dk1"/>
                </a:solidFill>
                <a:latin typeface="Calibri"/>
                <a:ea typeface="Calibri"/>
                <a:cs typeface="Calibri"/>
                <a:sym typeface="Calibri"/>
              </a:rPr>
              <a:t>Identify and summarize the key features of this year’s LCAP</a:t>
            </a:r>
          </a:p>
          <a:p>
            <a:pPr>
              <a:lnSpc>
                <a:spcPct val="100000"/>
              </a:lnSpc>
              <a:spcBef>
                <a:spcPts val="1000"/>
              </a:spcBef>
              <a:spcAft>
                <a:spcPts val="1000"/>
              </a:spcAft>
              <a:buNone/>
            </a:pPr>
            <a:endParaRPr sz="1400"/>
          </a:p>
        </p:txBody>
      </p:sp>
      <p:sp>
        <p:nvSpPr>
          <p:cNvPr id="420" name="Shape 420"/>
          <p:cNvSpPr txBox="1"/>
          <p:nvPr/>
        </p:nvSpPr>
        <p:spPr>
          <a:xfrm>
            <a:off x="257825" y="2667000"/>
            <a:ext cx="8520600" cy="3185100"/>
          </a:xfrm>
          <a:prstGeom prst="rect">
            <a:avLst/>
          </a:prstGeom>
          <a:solidFill>
            <a:srgbClr val="CFE2F3"/>
          </a:solidFill>
          <a:ln>
            <a:noFill/>
          </a:ln>
        </p:spPr>
        <p:txBody>
          <a:bodyPr lIns="91425" tIns="91425" rIns="91425" bIns="91425" anchor="t" anchorCtr="0">
            <a:noAutofit/>
          </a:bodyPr>
          <a:lstStyle/>
          <a:p>
            <a:r>
              <a:rPr lang="en" dirty="0">
                <a:solidFill>
                  <a:schemeClr val="dk1"/>
                </a:solidFill>
                <a:latin typeface="Calibri"/>
                <a:ea typeface="Calibri"/>
                <a:cs typeface="Calibri"/>
                <a:sym typeface="Calibri"/>
              </a:rPr>
              <a:t>Working closely with stakeholders throughout the district, five goals have been identified for focus within the next three years.</a:t>
            </a:r>
          </a:p>
          <a:p>
            <a:pPr>
              <a:buClr>
                <a:schemeClr val="dk1"/>
              </a:buClr>
            </a:pPr>
            <a:endParaRPr sz="900" dirty="0">
              <a:solidFill>
                <a:schemeClr val="dk1"/>
              </a:solidFill>
              <a:latin typeface="Calibri"/>
              <a:ea typeface="Calibri"/>
              <a:cs typeface="Calibri"/>
              <a:sym typeface="Calibri"/>
            </a:endParaRPr>
          </a:p>
          <a:p>
            <a:pPr>
              <a:buClr>
                <a:schemeClr val="dk1"/>
              </a:buClr>
              <a:buSzPct val="91666"/>
            </a:pPr>
            <a:r>
              <a:rPr lang="en" sz="1200" dirty="0">
                <a:solidFill>
                  <a:schemeClr val="dk1"/>
                </a:solidFill>
                <a:latin typeface="Calibri"/>
                <a:ea typeface="Calibri"/>
                <a:cs typeface="Calibri"/>
                <a:sym typeface="Calibri"/>
              </a:rPr>
              <a:t>• </a:t>
            </a:r>
            <a:r>
              <a:rPr lang="en" sz="1200" b="1" dirty="0">
                <a:solidFill>
                  <a:schemeClr val="dk1"/>
                </a:solidFill>
                <a:latin typeface="Calibri"/>
                <a:ea typeface="Calibri"/>
                <a:cs typeface="Calibri"/>
                <a:sym typeface="Calibri"/>
              </a:rPr>
              <a:t>GOAL 1 - High-quality academics: </a:t>
            </a:r>
            <a:r>
              <a:rPr lang="en" sz="1200" dirty="0">
                <a:solidFill>
                  <a:schemeClr val="dk1"/>
                </a:solidFill>
                <a:latin typeface="Calibri"/>
                <a:ea typeface="Calibri"/>
                <a:cs typeface="Calibri"/>
                <a:sym typeface="Calibri"/>
              </a:rPr>
              <a:t>JFAUSD will provide a high quality and comprehensive instructional program that produce college and career ready students.  </a:t>
            </a:r>
            <a:r>
              <a:rPr lang="en" sz="1200" i="1" dirty="0">
                <a:solidFill>
                  <a:schemeClr val="dk1"/>
                </a:solidFill>
                <a:latin typeface="Calibri"/>
                <a:ea typeface="Calibri"/>
                <a:cs typeface="Calibri"/>
                <a:sym typeface="Calibri"/>
              </a:rPr>
              <a:t>13 Actions/Services (pp. 20-26) </a:t>
            </a:r>
          </a:p>
          <a:p>
            <a:pPr>
              <a:buClr>
                <a:schemeClr val="dk1"/>
              </a:buClr>
            </a:pPr>
            <a:endParaRPr sz="600" i="1" dirty="0">
              <a:solidFill>
                <a:schemeClr val="dk1"/>
              </a:solidFill>
              <a:latin typeface="Calibri"/>
              <a:ea typeface="Calibri"/>
              <a:cs typeface="Calibri"/>
              <a:sym typeface="Calibri"/>
            </a:endParaRPr>
          </a:p>
          <a:p>
            <a:pPr>
              <a:buClr>
                <a:schemeClr val="dk1"/>
              </a:buClr>
              <a:buSzPct val="91666"/>
            </a:pPr>
            <a:r>
              <a:rPr lang="en" sz="1200" dirty="0">
                <a:solidFill>
                  <a:schemeClr val="dk1"/>
                </a:solidFill>
                <a:latin typeface="Calibri"/>
                <a:ea typeface="Calibri"/>
                <a:cs typeface="Calibri"/>
                <a:sym typeface="Calibri"/>
              </a:rPr>
              <a:t>• </a:t>
            </a:r>
            <a:r>
              <a:rPr lang="en" sz="1200" b="1" dirty="0">
                <a:solidFill>
                  <a:schemeClr val="dk1"/>
                </a:solidFill>
                <a:latin typeface="Calibri"/>
                <a:ea typeface="Calibri"/>
                <a:cs typeface="Calibri"/>
                <a:sym typeface="Calibri"/>
              </a:rPr>
              <a:t>GOAL 2 - Broader community and family supports:  </a:t>
            </a:r>
            <a:r>
              <a:rPr lang="en" sz="1200" dirty="0">
                <a:solidFill>
                  <a:schemeClr val="dk1"/>
                </a:solidFill>
                <a:latin typeface="Calibri"/>
                <a:ea typeface="Calibri"/>
                <a:cs typeface="Calibri"/>
                <a:sym typeface="Calibri"/>
              </a:rPr>
              <a:t>JFAUSD will ensure students, staff, parents and the community are satisfied and engaged in our schools and programs.  </a:t>
            </a:r>
            <a:r>
              <a:rPr lang="en" sz="1200" i="1" dirty="0">
                <a:solidFill>
                  <a:schemeClr val="dk1"/>
                </a:solidFill>
                <a:latin typeface="Calibri"/>
                <a:ea typeface="Calibri"/>
                <a:cs typeface="Calibri"/>
                <a:sym typeface="Calibri"/>
              </a:rPr>
              <a:t>9 Actions/Services (pp. 27-29) </a:t>
            </a:r>
          </a:p>
          <a:p>
            <a:pPr>
              <a:buClr>
                <a:schemeClr val="dk1"/>
              </a:buClr>
            </a:pPr>
            <a:endParaRPr sz="600" i="1" dirty="0">
              <a:solidFill>
                <a:schemeClr val="dk1"/>
              </a:solidFill>
              <a:latin typeface="Calibri"/>
              <a:ea typeface="Calibri"/>
              <a:cs typeface="Calibri"/>
              <a:sym typeface="Calibri"/>
            </a:endParaRPr>
          </a:p>
          <a:p>
            <a:pPr>
              <a:lnSpc>
                <a:spcPct val="115000"/>
              </a:lnSpc>
              <a:buClr>
                <a:schemeClr val="dk1"/>
              </a:buClr>
              <a:buSzPct val="91666"/>
            </a:pPr>
            <a:r>
              <a:rPr lang="en" sz="1200" dirty="0">
                <a:solidFill>
                  <a:schemeClr val="dk1"/>
                </a:solidFill>
                <a:latin typeface="Calibri"/>
                <a:ea typeface="Calibri"/>
                <a:cs typeface="Calibri"/>
                <a:sym typeface="Calibri"/>
              </a:rPr>
              <a:t> • </a:t>
            </a:r>
            <a:r>
              <a:rPr lang="en" sz="1200" b="1" dirty="0">
                <a:solidFill>
                  <a:schemeClr val="dk1"/>
                </a:solidFill>
                <a:latin typeface="Calibri"/>
                <a:ea typeface="Calibri"/>
                <a:cs typeface="Calibri"/>
                <a:sym typeface="Calibri"/>
              </a:rPr>
              <a:t>GOAL 3 - Research-based accountability and support: </a:t>
            </a:r>
            <a:r>
              <a:rPr lang="en" sz="1200" dirty="0">
                <a:solidFill>
                  <a:schemeClr val="dk1"/>
                </a:solidFill>
                <a:latin typeface="Calibri"/>
                <a:ea typeface="Calibri"/>
                <a:cs typeface="Calibri"/>
                <a:sym typeface="Calibri"/>
              </a:rPr>
              <a:t>JFAUSD LCAP Goals, Actions and Services will demonstrate efficient and exemplary practices in all divisions, departments and schools. </a:t>
            </a:r>
            <a:r>
              <a:rPr lang="en" sz="1200" i="1" dirty="0">
                <a:solidFill>
                  <a:schemeClr val="dk1"/>
                </a:solidFill>
                <a:latin typeface="Calibri"/>
                <a:ea typeface="Calibri"/>
                <a:cs typeface="Calibri"/>
                <a:sym typeface="Calibri"/>
              </a:rPr>
              <a:t>(pp. 30-31) </a:t>
            </a:r>
          </a:p>
          <a:p>
            <a:pPr>
              <a:lnSpc>
                <a:spcPct val="115000"/>
              </a:lnSpc>
              <a:buClr>
                <a:schemeClr val="dk1"/>
              </a:buClr>
            </a:pPr>
            <a:endParaRPr sz="600" i="1" dirty="0">
              <a:solidFill>
                <a:schemeClr val="dk1"/>
              </a:solidFill>
              <a:latin typeface="Calibri"/>
              <a:ea typeface="Calibri"/>
              <a:cs typeface="Calibri"/>
              <a:sym typeface="Calibri"/>
            </a:endParaRPr>
          </a:p>
          <a:p>
            <a:pPr>
              <a:lnSpc>
                <a:spcPct val="115000"/>
              </a:lnSpc>
              <a:buClr>
                <a:schemeClr val="dk1"/>
              </a:buClr>
              <a:buSzPct val="91666"/>
            </a:pPr>
            <a:r>
              <a:rPr lang="en" sz="1200" dirty="0">
                <a:solidFill>
                  <a:schemeClr val="dk1"/>
                </a:solidFill>
                <a:latin typeface="Calibri"/>
                <a:ea typeface="Calibri"/>
                <a:cs typeface="Calibri"/>
                <a:sym typeface="Calibri"/>
              </a:rPr>
              <a:t> • </a:t>
            </a:r>
            <a:r>
              <a:rPr lang="en" sz="1200" b="1" dirty="0">
                <a:solidFill>
                  <a:schemeClr val="dk1"/>
                </a:solidFill>
                <a:latin typeface="Calibri"/>
                <a:ea typeface="Calibri"/>
                <a:cs typeface="Calibri"/>
                <a:sym typeface="Calibri"/>
              </a:rPr>
              <a:t>GOAL 4 - High-quality staff: </a:t>
            </a:r>
            <a:r>
              <a:rPr lang="en" sz="1200" dirty="0">
                <a:solidFill>
                  <a:schemeClr val="dk1"/>
                </a:solidFill>
                <a:latin typeface="Calibri"/>
                <a:ea typeface="Calibri"/>
                <a:cs typeface="Calibri"/>
                <a:sym typeface="Calibri"/>
              </a:rPr>
              <a:t>JFAUSD will attract, recruit, support and retain a highly effective and diverse  certificated, classified and administrative workforce.  </a:t>
            </a:r>
            <a:r>
              <a:rPr lang="en" sz="1200" i="1" dirty="0">
                <a:solidFill>
                  <a:schemeClr val="dk1"/>
                </a:solidFill>
                <a:latin typeface="Calibri"/>
                <a:ea typeface="Calibri"/>
                <a:cs typeface="Calibri"/>
                <a:sym typeface="Calibri"/>
              </a:rPr>
              <a:t>4 Actions/Services (pp. 32-33)  </a:t>
            </a:r>
          </a:p>
          <a:p>
            <a:pPr>
              <a:lnSpc>
                <a:spcPct val="115000"/>
              </a:lnSpc>
              <a:buClr>
                <a:schemeClr val="dk1"/>
              </a:buClr>
            </a:pPr>
            <a:endParaRPr sz="600" i="1" dirty="0">
              <a:solidFill>
                <a:schemeClr val="dk1"/>
              </a:solidFill>
              <a:latin typeface="Calibri"/>
              <a:ea typeface="Calibri"/>
              <a:cs typeface="Calibri"/>
              <a:sym typeface="Calibri"/>
            </a:endParaRPr>
          </a:p>
          <a:p>
            <a:pPr>
              <a:lnSpc>
                <a:spcPct val="115000"/>
              </a:lnSpc>
              <a:buClr>
                <a:schemeClr val="dk1"/>
              </a:buClr>
              <a:buSzPct val="91666"/>
            </a:pPr>
            <a:r>
              <a:rPr lang="en" sz="1200" dirty="0">
                <a:solidFill>
                  <a:schemeClr val="dk1"/>
                </a:solidFill>
                <a:latin typeface="Calibri"/>
                <a:ea typeface="Calibri"/>
                <a:cs typeface="Calibri"/>
                <a:sym typeface="Calibri"/>
              </a:rPr>
              <a:t> • </a:t>
            </a:r>
            <a:r>
              <a:rPr lang="en" sz="1200" b="1" dirty="0">
                <a:solidFill>
                  <a:schemeClr val="dk1"/>
                </a:solidFill>
                <a:latin typeface="Calibri"/>
                <a:ea typeface="Calibri"/>
                <a:cs typeface="Calibri"/>
                <a:sym typeface="Calibri"/>
              </a:rPr>
              <a:t>GOAL 5 - Aligned resources/efficient operations: </a:t>
            </a:r>
            <a:r>
              <a:rPr lang="en" sz="1200" dirty="0">
                <a:solidFill>
                  <a:schemeClr val="dk1"/>
                </a:solidFill>
                <a:latin typeface="Calibri"/>
                <a:ea typeface="Calibri"/>
                <a:cs typeface="Calibri"/>
                <a:sym typeface="Calibri"/>
              </a:rPr>
              <a:t>JFAUSD will align resources to the strategic plan and equity policy and demonstrate cost-effective budget management in the allocation of funds. </a:t>
            </a:r>
            <a:r>
              <a:rPr lang="en" sz="1200" i="1" dirty="0">
                <a:solidFill>
                  <a:schemeClr val="dk1"/>
                </a:solidFill>
                <a:latin typeface="Calibri"/>
                <a:ea typeface="Calibri"/>
                <a:cs typeface="Calibri"/>
                <a:sym typeface="Calibri"/>
              </a:rPr>
              <a:t>2 Actions/Services (p. 34) </a:t>
            </a:r>
          </a:p>
          <a:p>
            <a:pPr>
              <a:buClr>
                <a:schemeClr val="dk1"/>
              </a:buClr>
            </a:pPr>
            <a:endParaRPr dirty="0">
              <a:solidFill>
                <a:schemeClr val="dk1"/>
              </a:solidFill>
              <a:latin typeface="Calibri"/>
              <a:ea typeface="Calibri"/>
              <a:cs typeface="Calibri"/>
              <a:sym typeface="Calibri"/>
            </a:endParaRPr>
          </a:p>
        </p:txBody>
      </p:sp>
      <p:sp>
        <p:nvSpPr>
          <p:cNvPr id="421" name="Shape 421"/>
          <p:cNvSpPr txBox="1"/>
          <p:nvPr/>
        </p:nvSpPr>
        <p:spPr>
          <a:xfrm>
            <a:off x="4725475" y="1993900"/>
            <a:ext cx="3919800" cy="572700"/>
          </a:xfrm>
          <a:prstGeom prst="rect">
            <a:avLst/>
          </a:prstGeom>
          <a:solidFill>
            <a:srgbClr val="FFE1B3"/>
          </a:solidFill>
          <a:ln>
            <a:noFill/>
          </a:ln>
        </p:spPr>
        <p:txBody>
          <a:bodyPr lIns="91425" tIns="91425" rIns="91425" bIns="91425" anchor="t" anchorCtr="0">
            <a:noAutofit/>
          </a:bodyPr>
          <a:lstStyle/>
          <a:p>
            <a:pPr>
              <a:lnSpc>
                <a:spcPct val="115000"/>
              </a:lnSpc>
              <a:buClr>
                <a:schemeClr val="dk1"/>
              </a:buClr>
              <a:buSzPct val="91666"/>
            </a:pPr>
            <a:r>
              <a:rPr lang="en" sz="1200">
                <a:solidFill>
                  <a:schemeClr val="dk1"/>
                </a:solidFill>
                <a:latin typeface="Calibri"/>
                <a:ea typeface="Calibri"/>
                <a:cs typeface="Calibri"/>
                <a:sym typeface="Calibri"/>
              </a:rPr>
              <a:t>This example provides linkage to the goals and where to find more detail within the LCAP.</a:t>
            </a:r>
          </a:p>
        </p:txBody>
      </p:sp>
      <p:sp>
        <p:nvSpPr>
          <p:cNvPr id="422" name="Shape 422"/>
          <p:cNvSpPr/>
          <p:nvPr/>
        </p:nvSpPr>
        <p:spPr>
          <a:xfrm>
            <a:off x="0" y="857250"/>
            <a:ext cx="9144000" cy="879900"/>
          </a:xfrm>
          <a:prstGeom prst="rect">
            <a:avLst/>
          </a:prstGeom>
          <a:solidFill>
            <a:srgbClr val="0B5394"/>
          </a:solidFill>
          <a:ln>
            <a:noFill/>
          </a:ln>
        </p:spPr>
        <p:txBody>
          <a:bodyPr lIns="91425" tIns="91425" rIns="91425" bIns="91425" anchor="ctr" anchorCtr="0">
            <a:noAutofit/>
          </a:bodyPr>
          <a:lstStyle/>
          <a:p>
            <a:endParaRPr/>
          </a:p>
        </p:txBody>
      </p:sp>
      <p:sp>
        <p:nvSpPr>
          <p:cNvPr id="423" name="Shape 423"/>
          <p:cNvSpPr txBox="1">
            <a:spLocks noGrp="1"/>
          </p:cNvSpPr>
          <p:nvPr>
            <p:ph type="title"/>
          </p:nvPr>
        </p:nvSpPr>
        <p:spPr>
          <a:xfrm>
            <a:off x="311700" y="1042150"/>
            <a:ext cx="8520600" cy="572700"/>
          </a:xfrm>
          <a:prstGeom prst="rect">
            <a:avLst/>
          </a:prstGeom>
        </p:spPr>
        <p:txBody>
          <a:bodyPr vert="horz" lIns="91425" tIns="91425" rIns="91425" bIns="91425" rtlCol="0" anchor="t" anchorCtr="0">
            <a:noAutofit/>
          </a:bodyPr>
          <a:lstStyle/>
          <a:p>
            <a:r>
              <a:rPr lang="en" sz="2300" b="1">
                <a:solidFill>
                  <a:srgbClr val="FFFFFF"/>
                </a:solidFill>
                <a:latin typeface="Verdana"/>
                <a:ea typeface="Verdana"/>
                <a:cs typeface="Verdana"/>
                <a:sym typeface="Verdana"/>
              </a:rPr>
              <a:t>Plan Summary: </a:t>
            </a:r>
            <a:r>
              <a:rPr lang="en" sz="2400" b="1">
                <a:solidFill>
                  <a:schemeClr val="lt1"/>
                </a:solidFill>
                <a:latin typeface="Verdana"/>
                <a:ea typeface="Verdana"/>
                <a:cs typeface="Verdana"/>
                <a:sym typeface="Verdana"/>
              </a:rPr>
              <a:t>Story &amp; Highlights Example 1  </a:t>
            </a:r>
          </a:p>
          <a:p>
            <a:pPr algn="ctr"/>
            <a:endParaRPr sz="2300" b="1">
              <a:solidFill>
                <a:srgbClr val="F1C232"/>
              </a:solidFill>
              <a:latin typeface="Verdana"/>
              <a:ea typeface="Verdana"/>
              <a:cs typeface="Verdana"/>
              <a:sym typeface="Verdana"/>
            </a:endParaRPr>
          </a:p>
          <a:p>
            <a:endParaRPr/>
          </a:p>
        </p:txBody>
      </p:sp>
      <p:sp>
        <p:nvSpPr>
          <p:cNvPr id="424" name="Shape 424"/>
          <p:cNvSpPr txBox="1">
            <a:spLocks noGrp="1"/>
          </p:cNvSpPr>
          <p:nvPr>
            <p:ph type="sldNum" idx="12"/>
          </p:nvPr>
        </p:nvSpPr>
        <p:spPr>
          <a:xfrm>
            <a:off x="8686801" y="5520466"/>
            <a:ext cx="457199" cy="393600"/>
          </a:xfrm>
          <a:prstGeom prst="rect">
            <a:avLst/>
          </a:prstGeom>
        </p:spPr>
        <p:txBody>
          <a:bodyPr vert="horz" lIns="91425" tIns="91425" rIns="91425" bIns="91425" rtlCol="0" anchor="ctr" anchorCtr="0">
            <a:noAutofit/>
          </a:bodyPr>
          <a:lstStyle/>
          <a:p>
            <a:fld id="{00000000-1234-1234-1234-123412341234}" type="slidenum">
              <a:rPr lang="en"/>
              <a:pPr/>
              <a:t>11</a:t>
            </a:fld>
            <a:endParaRPr lang="en" dirty="0"/>
          </a:p>
        </p:txBody>
      </p:sp>
      <p:sp>
        <p:nvSpPr>
          <p:cNvPr id="8"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580961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1" name="Shape 441"/>
          <p:cNvSpPr/>
          <p:nvPr/>
        </p:nvSpPr>
        <p:spPr>
          <a:xfrm>
            <a:off x="0" y="857250"/>
            <a:ext cx="9144000" cy="526800"/>
          </a:xfrm>
          <a:prstGeom prst="rect">
            <a:avLst/>
          </a:prstGeom>
          <a:solidFill>
            <a:srgbClr val="3C78D8"/>
          </a:solidFill>
          <a:ln>
            <a:noFill/>
          </a:ln>
        </p:spPr>
        <p:txBody>
          <a:bodyPr lIns="91425" tIns="91425" rIns="91425" bIns="91425" anchor="ctr" anchorCtr="0">
            <a:noAutofit/>
          </a:bodyPr>
          <a:lstStyle/>
          <a:p>
            <a:pPr algn="ctr"/>
            <a:endParaRPr/>
          </a:p>
        </p:txBody>
      </p:sp>
      <p:sp>
        <p:nvSpPr>
          <p:cNvPr id="442" name="Shape 442"/>
          <p:cNvSpPr txBox="1">
            <a:spLocks noGrp="1"/>
          </p:cNvSpPr>
          <p:nvPr>
            <p:ph type="title"/>
          </p:nvPr>
        </p:nvSpPr>
        <p:spPr>
          <a:xfrm>
            <a:off x="50" y="825125"/>
            <a:ext cx="9144000" cy="498300"/>
          </a:xfrm>
          <a:prstGeom prst="rect">
            <a:avLst/>
          </a:prstGeom>
          <a:solidFill>
            <a:srgbClr val="0B5394"/>
          </a:solidFill>
        </p:spPr>
        <p:txBody>
          <a:bodyPr vert="horz" lIns="91425" tIns="91425" rIns="91425" bIns="91425" rtlCol="0" anchor="t" anchorCtr="0">
            <a:noAutofit/>
          </a:bodyPr>
          <a:lstStyle/>
          <a:p>
            <a:pPr algn="ctr">
              <a:buClr>
                <a:schemeClr val="dk1"/>
              </a:buClr>
              <a:buSzPct val="45833"/>
            </a:pPr>
            <a:r>
              <a:rPr lang="en" sz="2400" b="1">
                <a:solidFill>
                  <a:srgbClr val="FFFFFF"/>
                </a:solidFill>
                <a:latin typeface="Verdana"/>
                <a:ea typeface="Verdana"/>
                <a:cs typeface="Verdana"/>
                <a:sym typeface="Verdana"/>
              </a:rPr>
              <a:t>Plan Summary:  Summary of Progress (Rubric Link)</a:t>
            </a:r>
          </a:p>
        </p:txBody>
      </p:sp>
      <p:pic>
        <p:nvPicPr>
          <p:cNvPr id="443" name="Shape 443"/>
          <p:cNvPicPr preferRelativeResize="0"/>
          <p:nvPr/>
        </p:nvPicPr>
        <p:blipFill>
          <a:blip r:embed="rId3">
            <a:alphaModFix/>
          </a:blip>
          <a:stretch>
            <a:fillRect/>
          </a:stretch>
        </p:blipFill>
        <p:spPr>
          <a:xfrm>
            <a:off x="2195412" y="1459326"/>
            <a:ext cx="4753362" cy="4521099"/>
          </a:xfrm>
          <a:prstGeom prst="rect">
            <a:avLst/>
          </a:prstGeom>
          <a:noFill/>
          <a:ln>
            <a:noFill/>
          </a:ln>
        </p:spPr>
      </p:pic>
      <p:sp>
        <p:nvSpPr>
          <p:cNvPr id="444" name="Shape 444"/>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12</a:t>
            </a:fld>
            <a:endParaRPr lang="en"/>
          </a:p>
        </p:txBody>
      </p:sp>
      <p:sp>
        <p:nvSpPr>
          <p:cNvPr id="6"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1559250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187025" y="857250"/>
            <a:ext cx="8520600" cy="907500"/>
          </a:xfrm>
          <a:prstGeom prst="rect">
            <a:avLst/>
          </a:prstGeom>
        </p:spPr>
        <p:txBody>
          <a:bodyPr vert="horz" lIns="91425" tIns="91425" rIns="91425" bIns="91425" rtlCol="0" anchor="t" anchorCtr="0">
            <a:noAutofit/>
          </a:bodyPr>
          <a:lstStyle/>
          <a:p>
            <a:pPr>
              <a:lnSpc>
                <a:spcPct val="115000"/>
              </a:lnSpc>
              <a:spcBef>
                <a:spcPts val="1200"/>
              </a:spcBef>
              <a:spcAft>
                <a:spcPts val="600"/>
              </a:spcAft>
              <a:buClr>
                <a:schemeClr val="dk1"/>
              </a:buClr>
              <a:buSzPct val="91666"/>
            </a:pPr>
            <a:endParaRPr sz="1200" dirty="0"/>
          </a:p>
          <a:p>
            <a:endParaRPr sz="1200" dirty="0"/>
          </a:p>
        </p:txBody>
      </p:sp>
      <p:sp>
        <p:nvSpPr>
          <p:cNvPr id="477" name="Shape 477"/>
          <p:cNvSpPr txBox="1">
            <a:spLocks noGrp="1"/>
          </p:cNvSpPr>
          <p:nvPr>
            <p:ph type="body" idx="1"/>
          </p:nvPr>
        </p:nvSpPr>
        <p:spPr>
          <a:xfrm>
            <a:off x="311700" y="1806275"/>
            <a:ext cx="8520600" cy="3619800"/>
          </a:xfrm>
          <a:prstGeom prst="rect">
            <a:avLst/>
          </a:prstGeom>
        </p:spPr>
        <p:txBody>
          <a:bodyPr vert="horz" lIns="91425" tIns="91425" rIns="91425" bIns="91425" rtlCol="0" anchor="t" anchorCtr="0">
            <a:noAutofit/>
          </a:bodyPr>
          <a:lstStyle/>
          <a:p>
            <a:pPr>
              <a:lnSpc>
                <a:spcPct val="100000"/>
              </a:lnSpc>
              <a:spcAft>
                <a:spcPts val="0"/>
              </a:spcAft>
              <a:buNone/>
            </a:pPr>
            <a:endParaRPr dirty="0"/>
          </a:p>
          <a:p>
            <a:pPr>
              <a:lnSpc>
                <a:spcPct val="100000"/>
              </a:lnSpc>
              <a:spcAft>
                <a:spcPts val="0"/>
              </a:spcAft>
              <a:buNone/>
            </a:pPr>
            <a:endParaRPr dirty="0"/>
          </a:p>
          <a:p>
            <a:pPr>
              <a:lnSpc>
                <a:spcPct val="100000"/>
              </a:lnSpc>
              <a:spcAft>
                <a:spcPts val="0"/>
              </a:spcAft>
              <a:buNone/>
            </a:pPr>
            <a:endParaRPr dirty="0"/>
          </a:p>
          <a:p>
            <a:pPr>
              <a:lnSpc>
                <a:spcPct val="100000"/>
              </a:lnSpc>
              <a:spcAft>
                <a:spcPts val="0"/>
              </a:spcAft>
              <a:buNone/>
            </a:pPr>
            <a:endParaRPr dirty="0"/>
          </a:p>
          <a:p>
            <a:pPr>
              <a:lnSpc>
                <a:spcPct val="100000"/>
              </a:lnSpc>
              <a:spcAft>
                <a:spcPts val="0"/>
              </a:spcAft>
              <a:buNone/>
            </a:pPr>
            <a:endParaRPr dirty="0"/>
          </a:p>
          <a:p>
            <a:pPr>
              <a:lnSpc>
                <a:spcPct val="100000"/>
              </a:lnSpc>
              <a:spcAft>
                <a:spcPts val="0"/>
              </a:spcAft>
              <a:buNone/>
            </a:pPr>
            <a:r>
              <a:rPr lang="en" b="1" dirty="0"/>
              <a:t>Greatest</a:t>
            </a:r>
          </a:p>
          <a:p>
            <a:pPr>
              <a:lnSpc>
                <a:spcPct val="100000"/>
              </a:lnSpc>
              <a:spcAft>
                <a:spcPts val="0"/>
              </a:spcAft>
              <a:buNone/>
            </a:pPr>
            <a:r>
              <a:rPr lang="en" b="1" dirty="0"/>
              <a:t>Progress</a:t>
            </a:r>
          </a:p>
        </p:txBody>
      </p:sp>
      <p:sp>
        <p:nvSpPr>
          <p:cNvPr id="478" name="Shape 478"/>
          <p:cNvSpPr txBox="1"/>
          <p:nvPr/>
        </p:nvSpPr>
        <p:spPr>
          <a:xfrm>
            <a:off x="1371600" y="2126700"/>
            <a:ext cx="7315225" cy="3664500"/>
          </a:xfrm>
          <a:prstGeom prst="rect">
            <a:avLst/>
          </a:prstGeom>
          <a:solidFill>
            <a:srgbClr val="CFE2F3"/>
          </a:solidFill>
          <a:ln>
            <a:noFill/>
          </a:ln>
        </p:spPr>
        <p:txBody>
          <a:bodyPr lIns="91425" tIns="91425" rIns="91425" bIns="91425" anchor="t" anchorCtr="0">
            <a:noAutofit/>
          </a:bodyPr>
          <a:lstStyle/>
          <a:p>
            <a:pPr>
              <a:lnSpc>
                <a:spcPct val="115000"/>
              </a:lnSpc>
              <a:buClr>
                <a:schemeClr val="dk1"/>
              </a:buClr>
            </a:pPr>
            <a:r>
              <a:rPr lang="en" sz="1400" dirty="0">
                <a:solidFill>
                  <a:schemeClr val="dk1"/>
                </a:solidFill>
              </a:rPr>
              <a:t>This year the percentage of students that scored a 3 or above on the Advanced Placement (AP) tests rose 5.6% to 61.4%.  Additionally the percentage of historically under-represented subgroups enrolled in AP classes and attempting the AP exams rose enough to reflect the demographics of the district, Hispanic/Latino participation rose 18%, and African American participation rose 14%. </a:t>
            </a:r>
          </a:p>
          <a:p>
            <a:pPr>
              <a:lnSpc>
                <a:spcPct val="115000"/>
              </a:lnSpc>
              <a:buClr>
                <a:schemeClr val="dk1"/>
              </a:buClr>
            </a:pPr>
            <a:r>
              <a:rPr lang="en" sz="1400" dirty="0">
                <a:solidFill>
                  <a:schemeClr val="dk1"/>
                </a:solidFill>
              </a:rPr>
              <a:t>Stakeholder input from parents, staff, and students made further </a:t>
            </a:r>
            <a:r>
              <a:rPr lang="en" sz="1400" i="1" u="sng" dirty="0">
                <a:solidFill>
                  <a:schemeClr val="dk1"/>
                </a:solidFill>
              </a:rPr>
              <a:t>reducing class size</a:t>
            </a:r>
            <a:r>
              <a:rPr lang="en" sz="1400" dirty="0">
                <a:solidFill>
                  <a:schemeClr val="dk1"/>
                </a:solidFill>
              </a:rPr>
              <a:t> at high school a priority to support our continued improvement in serving underrepresented students in AP courses.  The addition of the </a:t>
            </a:r>
            <a:r>
              <a:rPr lang="en" sz="1400" i="1" u="sng" dirty="0">
                <a:solidFill>
                  <a:schemeClr val="dk1"/>
                </a:solidFill>
              </a:rPr>
              <a:t>Naviance college planning software</a:t>
            </a:r>
            <a:r>
              <a:rPr lang="en" sz="1400" dirty="0">
                <a:solidFill>
                  <a:schemeClr val="dk1"/>
                </a:solidFill>
              </a:rPr>
              <a:t> to our high schools and the growth of our </a:t>
            </a:r>
            <a:r>
              <a:rPr lang="en" sz="1400" i="1" u="sng" dirty="0">
                <a:solidFill>
                  <a:schemeClr val="dk1"/>
                </a:solidFill>
              </a:rPr>
              <a:t>Advancement Via Individual Determination (AVID)</a:t>
            </a:r>
            <a:r>
              <a:rPr lang="en" sz="1400" dirty="0">
                <a:solidFill>
                  <a:schemeClr val="dk1"/>
                </a:solidFill>
              </a:rPr>
              <a:t> program in our middle schools has helped focus students on college readiness.  This year we will expand Naviance to middle school to assist students and their families in planning  for high school success. See:  </a:t>
            </a:r>
            <a:r>
              <a:rPr lang="en" sz="1400" i="1" dirty="0">
                <a:solidFill>
                  <a:schemeClr val="dk1"/>
                </a:solidFill>
              </a:rPr>
              <a:t>Goal 1 (pg. 18), Goal 2 (pg. 25), Goal 3 (pg. 31)  </a:t>
            </a:r>
          </a:p>
          <a:p>
            <a:pPr>
              <a:lnSpc>
                <a:spcPct val="115000"/>
              </a:lnSpc>
            </a:pPr>
            <a:endParaRPr sz="1400" dirty="0">
              <a:solidFill>
                <a:schemeClr val="dk1"/>
              </a:solidFill>
            </a:endParaRPr>
          </a:p>
          <a:p>
            <a:pPr>
              <a:lnSpc>
                <a:spcPct val="115000"/>
              </a:lnSpc>
            </a:pPr>
            <a:r>
              <a:rPr lang="en" sz="1400" dirty="0">
                <a:solidFill>
                  <a:schemeClr val="dk1"/>
                </a:solidFill>
              </a:rPr>
              <a:t>See also: “Increased or Improved Services”  </a:t>
            </a:r>
          </a:p>
          <a:p>
            <a:pPr>
              <a:lnSpc>
                <a:spcPct val="115000"/>
              </a:lnSpc>
              <a:buClr>
                <a:schemeClr val="dk1"/>
              </a:buClr>
            </a:pPr>
            <a:endParaRPr sz="1400" dirty="0">
              <a:solidFill>
                <a:schemeClr val="dk1"/>
              </a:solidFill>
            </a:endParaRPr>
          </a:p>
        </p:txBody>
      </p:sp>
      <p:sp>
        <p:nvSpPr>
          <p:cNvPr id="479" name="Shape 479"/>
          <p:cNvSpPr txBox="1"/>
          <p:nvPr/>
        </p:nvSpPr>
        <p:spPr>
          <a:xfrm>
            <a:off x="4419600" y="1350500"/>
            <a:ext cx="4038600" cy="630700"/>
          </a:xfrm>
          <a:prstGeom prst="rect">
            <a:avLst/>
          </a:prstGeom>
          <a:solidFill>
            <a:srgbClr val="F1C232"/>
          </a:solidFill>
          <a:ln>
            <a:noFill/>
          </a:ln>
        </p:spPr>
        <p:txBody>
          <a:bodyPr lIns="91425" tIns="91425" rIns="91425" bIns="91425" anchor="t" anchorCtr="0">
            <a:noAutofit/>
          </a:bodyPr>
          <a:lstStyle/>
          <a:p>
            <a:r>
              <a:rPr lang="en" sz="1200" dirty="0"/>
              <a:t>Highlight an area of success or improvement, it may not be a “blue” or “green” area but rather still an area of significant or important improvement </a:t>
            </a:r>
          </a:p>
        </p:txBody>
      </p:sp>
      <p:sp>
        <p:nvSpPr>
          <p:cNvPr id="480" name="Shape 480"/>
          <p:cNvSpPr/>
          <p:nvPr/>
        </p:nvSpPr>
        <p:spPr>
          <a:xfrm>
            <a:off x="-7300" y="859550"/>
            <a:ext cx="9144000" cy="112200"/>
          </a:xfrm>
          <a:prstGeom prst="rect">
            <a:avLst/>
          </a:prstGeom>
          <a:solidFill>
            <a:srgbClr val="0B5394"/>
          </a:solidFill>
          <a:ln>
            <a:noFill/>
          </a:ln>
        </p:spPr>
        <p:txBody>
          <a:bodyPr lIns="91425" tIns="91425" rIns="91425" bIns="91425" anchor="ctr" anchorCtr="0">
            <a:noAutofit/>
          </a:bodyPr>
          <a:lstStyle/>
          <a:p>
            <a:endParaRPr/>
          </a:p>
        </p:txBody>
      </p:sp>
      <p:sp>
        <p:nvSpPr>
          <p:cNvPr id="482" name="Shape 482"/>
          <p:cNvSpPr txBox="1">
            <a:spLocks noGrp="1"/>
          </p:cNvSpPr>
          <p:nvPr>
            <p:ph type="sldNum" idx="12"/>
          </p:nvPr>
        </p:nvSpPr>
        <p:spPr>
          <a:xfrm>
            <a:off x="8485657" y="5574691"/>
            <a:ext cx="548700" cy="393600"/>
          </a:xfrm>
          <a:prstGeom prst="rect">
            <a:avLst/>
          </a:prstGeom>
        </p:spPr>
        <p:txBody>
          <a:bodyPr vert="horz" lIns="91425" tIns="91425" rIns="91425" bIns="91425" rtlCol="0" anchor="ctr" anchorCtr="0">
            <a:noAutofit/>
          </a:bodyPr>
          <a:lstStyle/>
          <a:p>
            <a:fld id="{00000000-1234-1234-1234-123412341234}" type="slidenum">
              <a:rPr lang="en"/>
              <a:pPr/>
              <a:t>13</a:t>
            </a:fld>
            <a:endParaRPr lang="en"/>
          </a:p>
        </p:txBody>
      </p:sp>
      <p:sp>
        <p:nvSpPr>
          <p:cNvPr id="2" name="Rectangle 1"/>
          <p:cNvSpPr/>
          <p:nvPr/>
        </p:nvSpPr>
        <p:spPr>
          <a:xfrm>
            <a:off x="228600" y="1082508"/>
            <a:ext cx="4114800" cy="923330"/>
          </a:xfrm>
          <a:prstGeom prst="rect">
            <a:avLst/>
          </a:prstGeom>
        </p:spPr>
        <p:txBody>
          <a:bodyPr wrap="square">
            <a:spAutoFit/>
          </a:bodyPr>
          <a:lstStyle/>
          <a:p>
            <a:r>
              <a:rPr lang="en" b="1" dirty="0">
                <a:solidFill>
                  <a:srgbClr val="00B050"/>
                </a:solidFill>
              </a:rPr>
              <a:t>What progress is the LEA most proud of and how does the LEA plan to maintain or build upon that success?</a:t>
            </a:r>
            <a:endParaRPr lang="en-US" b="1" dirty="0">
              <a:solidFill>
                <a:srgbClr val="00B050"/>
              </a:solidFill>
            </a:endParaRPr>
          </a:p>
        </p:txBody>
      </p:sp>
      <p:sp>
        <p:nvSpPr>
          <p:cNvPr id="9"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1871743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263200" y="857250"/>
            <a:ext cx="8520600" cy="882300"/>
          </a:xfrm>
          <a:prstGeom prst="rect">
            <a:avLst/>
          </a:prstGeom>
        </p:spPr>
        <p:txBody>
          <a:bodyPr vert="horz" lIns="91425" tIns="91425" rIns="91425" bIns="91425" rtlCol="0" anchor="t" anchorCtr="0">
            <a:noAutofit/>
          </a:bodyPr>
          <a:lstStyle/>
          <a:p>
            <a:pPr>
              <a:lnSpc>
                <a:spcPct val="115000"/>
              </a:lnSpc>
              <a:spcBef>
                <a:spcPts val="1200"/>
              </a:spcBef>
              <a:spcAft>
                <a:spcPts val="600"/>
              </a:spcAft>
              <a:buClr>
                <a:schemeClr val="dk1"/>
              </a:buClr>
              <a:buSzPct val="91666"/>
            </a:pPr>
            <a:r>
              <a:rPr lang="en" sz="1200" dirty="0"/>
              <a:t>Refer to the LCFF Evaluation Rubrics, address any performance indicator where overall performance was in the “Red” or “Orange” performance category or received a “Not Met” or “Not Met for Two or More Years” rating.  </a:t>
            </a:r>
            <a:br>
              <a:rPr lang="en" sz="1200" dirty="0"/>
            </a:br>
            <a:r>
              <a:rPr lang="en" sz="1200" b="1" dirty="0">
                <a:solidFill>
                  <a:srgbClr val="00B050"/>
                </a:solidFill>
              </a:rPr>
              <a:t>What steps is the LEA planning to take to address these areas with the greatest need for improvement?</a:t>
            </a:r>
          </a:p>
        </p:txBody>
      </p:sp>
      <p:sp>
        <p:nvSpPr>
          <p:cNvPr id="489" name="Shape 489"/>
          <p:cNvSpPr txBox="1">
            <a:spLocks noGrp="1"/>
          </p:cNvSpPr>
          <p:nvPr>
            <p:ph type="body" idx="1"/>
          </p:nvPr>
        </p:nvSpPr>
        <p:spPr>
          <a:xfrm>
            <a:off x="311700" y="1806275"/>
            <a:ext cx="8520600" cy="3619800"/>
          </a:xfrm>
          <a:prstGeom prst="rect">
            <a:avLst/>
          </a:prstGeom>
        </p:spPr>
        <p:txBody>
          <a:bodyPr vert="horz" lIns="91425" tIns="91425" rIns="91425" bIns="91425" rtlCol="0" anchor="t" anchorCtr="0">
            <a:noAutofit/>
          </a:bodyPr>
          <a:lstStyle/>
          <a:p>
            <a:pPr>
              <a:lnSpc>
                <a:spcPct val="100000"/>
              </a:lnSpc>
              <a:spcAft>
                <a:spcPts val="0"/>
              </a:spcAft>
              <a:buNone/>
            </a:pPr>
            <a:endParaRPr dirty="0"/>
          </a:p>
          <a:p>
            <a:pPr>
              <a:lnSpc>
                <a:spcPct val="100000"/>
              </a:lnSpc>
              <a:spcAft>
                <a:spcPts val="0"/>
              </a:spcAft>
              <a:buNone/>
            </a:pPr>
            <a:endParaRPr dirty="0"/>
          </a:p>
          <a:p>
            <a:pPr>
              <a:lnSpc>
                <a:spcPct val="100000"/>
              </a:lnSpc>
              <a:spcAft>
                <a:spcPts val="0"/>
              </a:spcAft>
              <a:buNone/>
            </a:pPr>
            <a:endParaRPr dirty="0"/>
          </a:p>
          <a:p>
            <a:pPr>
              <a:lnSpc>
                <a:spcPct val="100000"/>
              </a:lnSpc>
              <a:spcAft>
                <a:spcPts val="0"/>
              </a:spcAft>
              <a:buNone/>
            </a:pPr>
            <a:endParaRPr dirty="0"/>
          </a:p>
          <a:p>
            <a:pPr>
              <a:lnSpc>
                <a:spcPct val="100000"/>
              </a:lnSpc>
              <a:spcAft>
                <a:spcPts val="0"/>
              </a:spcAft>
              <a:buNone/>
            </a:pPr>
            <a:r>
              <a:rPr lang="en" dirty="0"/>
              <a:t>Greatest</a:t>
            </a:r>
          </a:p>
          <a:p>
            <a:pPr>
              <a:lnSpc>
                <a:spcPct val="100000"/>
              </a:lnSpc>
              <a:spcAft>
                <a:spcPts val="0"/>
              </a:spcAft>
              <a:buNone/>
            </a:pPr>
            <a:r>
              <a:rPr lang="en" dirty="0"/>
              <a:t>Need</a:t>
            </a:r>
          </a:p>
        </p:txBody>
      </p:sp>
      <p:sp>
        <p:nvSpPr>
          <p:cNvPr id="490" name="Shape 490"/>
          <p:cNvSpPr txBox="1"/>
          <p:nvPr/>
        </p:nvSpPr>
        <p:spPr>
          <a:xfrm>
            <a:off x="1454725" y="1806375"/>
            <a:ext cx="7419300" cy="3727800"/>
          </a:xfrm>
          <a:prstGeom prst="rect">
            <a:avLst/>
          </a:prstGeom>
          <a:solidFill>
            <a:srgbClr val="CFE2F3"/>
          </a:solidFill>
          <a:ln>
            <a:noFill/>
          </a:ln>
        </p:spPr>
        <p:txBody>
          <a:bodyPr lIns="91425" tIns="91425" rIns="91425" bIns="91425" anchor="t" anchorCtr="0">
            <a:noAutofit/>
          </a:bodyPr>
          <a:lstStyle/>
          <a:p>
            <a:pPr>
              <a:lnSpc>
                <a:spcPct val="115000"/>
              </a:lnSpc>
              <a:buClr>
                <a:schemeClr val="dk1"/>
              </a:buClr>
            </a:pPr>
            <a:r>
              <a:rPr lang="en" sz="1400" dirty="0">
                <a:solidFill>
                  <a:schemeClr val="dk1"/>
                </a:solidFill>
              </a:rPr>
              <a:t>The district rubric indicator was “yellow” for “all students” based on the 2016 CAASPP Mathematics results. 53% of the district scored standard met or standard exceeded in mathematics.  Scores for our unduplicated populations were two performance levels below the below the Asian and White student groups in this measure.</a:t>
            </a:r>
          </a:p>
          <a:p>
            <a:pPr>
              <a:lnSpc>
                <a:spcPct val="115000"/>
              </a:lnSpc>
              <a:buClr>
                <a:schemeClr val="dk1"/>
              </a:buClr>
            </a:pPr>
            <a:endParaRPr sz="1400" dirty="0">
              <a:solidFill>
                <a:schemeClr val="dk1"/>
              </a:solidFill>
            </a:endParaRPr>
          </a:p>
          <a:p>
            <a:pPr>
              <a:lnSpc>
                <a:spcPct val="115000"/>
              </a:lnSpc>
            </a:pPr>
            <a:r>
              <a:rPr lang="en" sz="1400" dirty="0">
                <a:solidFill>
                  <a:schemeClr val="dk1"/>
                </a:solidFill>
              </a:rPr>
              <a:t>Research is overwhelming that instructor effectiveness is the key to improving outcomes for all students, so the JAUHSD LCAP invests heavily in instructional coaching in content and culturally relevant pedagogy to improve academic outcomes for all students. </a:t>
            </a:r>
          </a:p>
          <a:p>
            <a:pPr>
              <a:lnSpc>
                <a:spcPct val="115000"/>
              </a:lnSpc>
              <a:buClr>
                <a:schemeClr val="dk1"/>
              </a:buClr>
            </a:pPr>
            <a:r>
              <a:rPr lang="en" sz="1400" i="1" dirty="0">
                <a:solidFill>
                  <a:schemeClr val="dk1"/>
                </a:solidFill>
              </a:rPr>
              <a:t>LCAP Goal </a:t>
            </a:r>
            <a:r>
              <a:rPr lang="en" sz="1400" i="1" dirty="0" smtClean="0">
                <a:solidFill>
                  <a:schemeClr val="dk1"/>
                </a:solidFill>
              </a:rPr>
              <a:t>1</a:t>
            </a:r>
            <a:endParaRPr lang="en" sz="1400" i="1" dirty="0">
              <a:solidFill>
                <a:schemeClr val="dk1"/>
              </a:solidFill>
            </a:endParaRPr>
          </a:p>
          <a:p>
            <a:pPr>
              <a:lnSpc>
                <a:spcPct val="115000"/>
              </a:lnSpc>
              <a:buClr>
                <a:schemeClr val="dk1"/>
              </a:buClr>
            </a:pPr>
            <a:r>
              <a:rPr lang="en" sz="1400" dirty="0">
                <a:solidFill>
                  <a:schemeClr val="dk1"/>
                </a:solidFill>
              </a:rPr>
              <a:t>We are also continuing to invest in professional development for teachers regarding implementation of common core curricula and pedagogy. </a:t>
            </a:r>
          </a:p>
          <a:p>
            <a:r>
              <a:rPr lang="en" sz="1400" i="1" dirty="0">
                <a:solidFill>
                  <a:schemeClr val="dk1"/>
                </a:solidFill>
              </a:rPr>
              <a:t>LCAP Goal 1 </a:t>
            </a:r>
            <a:r>
              <a:rPr lang="en" sz="1400" i="1" dirty="0" smtClean="0">
                <a:solidFill>
                  <a:schemeClr val="dk1"/>
                </a:solidFill>
              </a:rPr>
              <a:t> </a:t>
            </a:r>
            <a:endParaRPr lang="en" sz="1400" i="1" dirty="0">
              <a:solidFill>
                <a:schemeClr val="dk1"/>
              </a:solidFill>
            </a:endParaRPr>
          </a:p>
          <a:p>
            <a:r>
              <a:rPr lang="en" sz="1400" dirty="0">
                <a:solidFill>
                  <a:schemeClr val="dk1"/>
                </a:solidFill>
              </a:rPr>
              <a:t>We also continue to invest in targeted support and intervention programs to meet the instructional needs of at-risk students at all grade levels. </a:t>
            </a:r>
          </a:p>
          <a:p>
            <a:pPr>
              <a:buClr>
                <a:schemeClr val="dk1"/>
              </a:buClr>
            </a:pPr>
            <a:r>
              <a:rPr lang="en" sz="1400" i="1" dirty="0">
                <a:solidFill>
                  <a:schemeClr val="dk1"/>
                </a:solidFill>
              </a:rPr>
              <a:t>LCAP Goal 1 </a:t>
            </a:r>
            <a:r>
              <a:rPr lang="en" sz="1400" i="1" dirty="0" smtClean="0">
                <a:solidFill>
                  <a:schemeClr val="dk1"/>
                </a:solidFill>
              </a:rPr>
              <a:t>  </a:t>
            </a:r>
            <a:endParaRPr lang="en" sz="1400" i="1" dirty="0">
              <a:solidFill>
                <a:schemeClr val="dk1"/>
              </a:solidFill>
            </a:endParaRPr>
          </a:p>
        </p:txBody>
      </p:sp>
      <p:sp>
        <p:nvSpPr>
          <p:cNvPr id="491" name="Shape 491"/>
          <p:cNvSpPr txBox="1"/>
          <p:nvPr/>
        </p:nvSpPr>
        <p:spPr>
          <a:xfrm>
            <a:off x="102649" y="3705628"/>
            <a:ext cx="1320600" cy="1799400"/>
          </a:xfrm>
          <a:prstGeom prst="rect">
            <a:avLst/>
          </a:prstGeom>
          <a:solidFill>
            <a:srgbClr val="F1C232"/>
          </a:solidFill>
          <a:ln>
            <a:noFill/>
          </a:ln>
        </p:spPr>
        <p:txBody>
          <a:bodyPr lIns="91425" tIns="91425" rIns="91425" bIns="91425" anchor="t" anchorCtr="0">
            <a:noAutofit/>
          </a:bodyPr>
          <a:lstStyle/>
          <a:p>
            <a:r>
              <a:rPr lang="en" sz="1200" dirty="0"/>
              <a:t>Use the rubric </a:t>
            </a:r>
            <a:r>
              <a:rPr lang="en" sz="1200" i="1" dirty="0"/>
              <a:t>and</a:t>
            </a:r>
            <a:r>
              <a:rPr lang="en" sz="1200" dirty="0"/>
              <a:t> input to identify “most” important need. If no “Red” or “Orange” data points, select area of greatest need with input</a:t>
            </a:r>
          </a:p>
        </p:txBody>
      </p:sp>
      <p:sp>
        <p:nvSpPr>
          <p:cNvPr id="493" name="Shape 493"/>
          <p:cNvSpPr/>
          <p:nvPr/>
        </p:nvSpPr>
        <p:spPr>
          <a:xfrm>
            <a:off x="-700" y="852950"/>
            <a:ext cx="9144000" cy="105600"/>
          </a:xfrm>
          <a:prstGeom prst="rect">
            <a:avLst/>
          </a:prstGeom>
          <a:solidFill>
            <a:srgbClr val="6AA84F"/>
          </a:solidFill>
          <a:ln>
            <a:noFill/>
          </a:ln>
        </p:spPr>
        <p:txBody>
          <a:bodyPr lIns="91425" tIns="91425" rIns="91425" bIns="91425" anchor="ctr" anchorCtr="0">
            <a:noAutofit/>
          </a:bodyPr>
          <a:lstStyle/>
          <a:p>
            <a:endParaRPr/>
          </a:p>
        </p:txBody>
      </p:sp>
      <p:sp>
        <p:nvSpPr>
          <p:cNvPr id="494" name="Shape 494"/>
          <p:cNvSpPr txBox="1">
            <a:spLocks noGrp="1"/>
          </p:cNvSpPr>
          <p:nvPr>
            <p:ph type="sldNum" idx="12"/>
          </p:nvPr>
        </p:nvSpPr>
        <p:spPr>
          <a:xfrm>
            <a:off x="8472457" y="5492792"/>
            <a:ext cx="548700" cy="298409"/>
          </a:xfrm>
          <a:prstGeom prst="rect">
            <a:avLst/>
          </a:prstGeom>
        </p:spPr>
        <p:txBody>
          <a:bodyPr vert="horz" lIns="91425" tIns="91425" rIns="91425" bIns="91425" rtlCol="0" anchor="ctr" anchorCtr="0">
            <a:noAutofit/>
          </a:bodyPr>
          <a:lstStyle/>
          <a:p>
            <a:fld id="{00000000-1234-1234-1234-123412341234}" type="slidenum">
              <a:rPr lang="en"/>
              <a:pPr/>
              <a:t>14</a:t>
            </a:fld>
            <a:endParaRPr lang="en" dirty="0"/>
          </a:p>
        </p:txBody>
      </p:sp>
      <p:sp>
        <p:nvSpPr>
          <p:cNvPr id="8"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882856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263200" y="857250"/>
            <a:ext cx="8520600" cy="882300"/>
          </a:xfrm>
          <a:prstGeom prst="rect">
            <a:avLst/>
          </a:prstGeom>
        </p:spPr>
        <p:txBody>
          <a:bodyPr vert="horz" lIns="91425" tIns="91425" rIns="91425" bIns="91425" rtlCol="0" anchor="t" anchorCtr="0">
            <a:noAutofit/>
          </a:bodyPr>
          <a:lstStyle/>
          <a:p>
            <a:pPr>
              <a:lnSpc>
                <a:spcPct val="115000"/>
              </a:lnSpc>
              <a:spcBef>
                <a:spcPts val="1200"/>
              </a:spcBef>
              <a:spcAft>
                <a:spcPts val="600"/>
              </a:spcAft>
              <a:buClr>
                <a:schemeClr val="dk1"/>
              </a:buClr>
              <a:buSzPct val="91666"/>
            </a:pPr>
            <a:r>
              <a:rPr lang="en" sz="1400" dirty="0"/>
              <a:t>Referring to the LCFF Evaluation Rubrics, address any state indicator for which performance performance of any group was two or more levels below the “all student” performance.  What steps is the LEA planning to take to address these performance gaps.</a:t>
            </a:r>
          </a:p>
        </p:txBody>
      </p:sp>
      <p:sp>
        <p:nvSpPr>
          <p:cNvPr id="501" name="Shape 501"/>
          <p:cNvSpPr txBox="1">
            <a:spLocks noGrp="1"/>
          </p:cNvSpPr>
          <p:nvPr>
            <p:ph type="body" idx="1"/>
          </p:nvPr>
        </p:nvSpPr>
        <p:spPr>
          <a:xfrm>
            <a:off x="160550" y="1806275"/>
            <a:ext cx="8671800" cy="3619800"/>
          </a:xfrm>
          <a:prstGeom prst="rect">
            <a:avLst/>
          </a:prstGeom>
        </p:spPr>
        <p:txBody>
          <a:bodyPr vert="horz" lIns="91425" tIns="91425" rIns="91425" bIns="91425" rtlCol="0" anchor="t" anchorCtr="0">
            <a:noAutofit/>
          </a:bodyPr>
          <a:lstStyle/>
          <a:p>
            <a:pPr>
              <a:lnSpc>
                <a:spcPct val="100000"/>
              </a:lnSpc>
              <a:spcAft>
                <a:spcPts val="0"/>
              </a:spcAft>
              <a:buNone/>
            </a:pPr>
            <a:endParaRPr/>
          </a:p>
          <a:p>
            <a:pPr>
              <a:lnSpc>
                <a:spcPct val="100000"/>
              </a:lnSpc>
              <a:spcAft>
                <a:spcPts val="0"/>
              </a:spcAft>
              <a:buNone/>
            </a:pPr>
            <a:endParaRPr/>
          </a:p>
          <a:p>
            <a:pPr>
              <a:lnSpc>
                <a:spcPct val="100000"/>
              </a:lnSpc>
              <a:spcAft>
                <a:spcPts val="0"/>
              </a:spcAft>
              <a:buNone/>
            </a:pPr>
            <a:endParaRPr/>
          </a:p>
          <a:p>
            <a:pPr>
              <a:lnSpc>
                <a:spcPct val="100000"/>
              </a:lnSpc>
              <a:spcAft>
                <a:spcPts val="0"/>
              </a:spcAft>
              <a:buNone/>
            </a:pPr>
            <a:endParaRPr/>
          </a:p>
          <a:p>
            <a:pPr>
              <a:lnSpc>
                <a:spcPct val="100000"/>
              </a:lnSpc>
              <a:spcAft>
                <a:spcPts val="0"/>
              </a:spcAft>
              <a:buNone/>
            </a:pPr>
            <a:r>
              <a:rPr lang="en"/>
              <a:t>Performance</a:t>
            </a:r>
          </a:p>
          <a:p>
            <a:pPr>
              <a:lnSpc>
                <a:spcPct val="100000"/>
              </a:lnSpc>
              <a:spcAft>
                <a:spcPts val="0"/>
              </a:spcAft>
              <a:buNone/>
            </a:pPr>
            <a:r>
              <a:rPr lang="en"/>
              <a:t>Gaps</a:t>
            </a:r>
          </a:p>
        </p:txBody>
      </p:sp>
      <p:sp>
        <p:nvSpPr>
          <p:cNvPr id="502" name="Shape 502"/>
          <p:cNvSpPr txBox="1"/>
          <p:nvPr/>
        </p:nvSpPr>
        <p:spPr>
          <a:xfrm>
            <a:off x="1638825" y="1806375"/>
            <a:ext cx="7469100" cy="3727800"/>
          </a:xfrm>
          <a:prstGeom prst="rect">
            <a:avLst/>
          </a:prstGeom>
          <a:solidFill>
            <a:srgbClr val="CFE2F3"/>
          </a:solidFill>
          <a:ln>
            <a:noFill/>
          </a:ln>
        </p:spPr>
        <p:txBody>
          <a:bodyPr lIns="91425" tIns="91425" rIns="91425" bIns="91425" anchor="t" anchorCtr="0">
            <a:noAutofit/>
          </a:bodyPr>
          <a:lstStyle/>
          <a:p>
            <a:pPr>
              <a:lnSpc>
                <a:spcPct val="115000"/>
              </a:lnSpc>
            </a:pPr>
            <a:r>
              <a:rPr lang="en" sz="1400" dirty="0">
                <a:solidFill>
                  <a:schemeClr val="dk1"/>
                </a:solidFill>
              </a:rPr>
              <a:t>English learner achievement on CAASPP mathematics and English language arts is two levels below the “all student” performance.  To address the gap, JAUSD LCAP includes the following actions and services:</a:t>
            </a:r>
          </a:p>
          <a:p>
            <a:pPr marL="457200" indent="-228600">
              <a:buClr>
                <a:schemeClr val="dk1"/>
              </a:buClr>
              <a:buChar char="●"/>
            </a:pPr>
            <a:r>
              <a:rPr lang="en" sz="1400" dirty="0">
                <a:solidFill>
                  <a:schemeClr val="dk1"/>
                </a:solidFill>
              </a:rPr>
              <a:t>Professional development to improve ELD in content area subjects  </a:t>
            </a:r>
            <a:r>
              <a:rPr lang="en" sz="1400" i="1" dirty="0">
                <a:solidFill>
                  <a:schemeClr val="dk1"/>
                </a:solidFill>
              </a:rPr>
              <a:t>LCAP Goal 1 </a:t>
            </a:r>
          </a:p>
          <a:p>
            <a:pPr marL="457200" indent="-228600">
              <a:lnSpc>
                <a:spcPct val="115000"/>
              </a:lnSpc>
              <a:buClr>
                <a:schemeClr val="dk1"/>
              </a:buClr>
              <a:buChar char="●"/>
            </a:pPr>
            <a:r>
              <a:rPr lang="en" sz="1400" dirty="0">
                <a:solidFill>
                  <a:schemeClr val="dk1"/>
                </a:solidFill>
              </a:rPr>
              <a:t>Adding classes of ELD content support at middle and high school for EL Level 1 and EL level 2 students  </a:t>
            </a:r>
            <a:r>
              <a:rPr lang="en" sz="1400" i="1" dirty="0">
                <a:solidFill>
                  <a:schemeClr val="dk1"/>
                </a:solidFill>
              </a:rPr>
              <a:t>LCAP Goal 1 </a:t>
            </a:r>
          </a:p>
          <a:p>
            <a:pPr marL="457200" indent="-228600">
              <a:lnSpc>
                <a:spcPct val="115000"/>
              </a:lnSpc>
              <a:buClr>
                <a:schemeClr val="dk1"/>
              </a:buClr>
              <a:buChar char="●"/>
            </a:pPr>
            <a:r>
              <a:rPr lang="en" sz="1400" dirty="0">
                <a:solidFill>
                  <a:schemeClr val="dk1"/>
                </a:solidFill>
              </a:rPr>
              <a:t>Summer School program with targeted classrooms  </a:t>
            </a:r>
            <a:r>
              <a:rPr lang="en" sz="1400" i="1" dirty="0">
                <a:solidFill>
                  <a:schemeClr val="dk1"/>
                </a:solidFill>
              </a:rPr>
              <a:t>LCAP Goal 2 </a:t>
            </a:r>
          </a:p>
          <a:p>
            <a:pPr>
              <a:lnSpc>
                <a:spcPct val="115000"/>
              </a:lnSpc>
            </a:pPr>
            <a:endParaRPr sz="1400" dirty="0">
              <a:solidFill>
                <a:schemeClr val="dk1"/>
              </a:solidFill>
            </a:endParaRPr>
          </a:p>
          <a:p>
            <a:pPr>
              <a:lnSpc>
                <a:spcPct val="115000"/>
              </a:lnSpc>
            </a:pPr>
            <a:r>
              <a:rPr lang="en" sz="1400" dirty="0">
                <a:solidFill>
                  <a:schemeClr val="dk1"/>
                </a:solidFill>
              </a:rPr>
              <a:t>Suspension Rate data show that African American and Hispanic/Latino students are two levels below the “all student” performance.  To address the gap the following actions and services are included:</a:t>
            </a:r>
          </a:p>
          <a:p>
            <a:pPr marL="457200" indent="-228600">
              <a:lnSpc>
                <a:spcPct val="115000"/>
              </a:lnSpc>
              <a:buClr>
                <a:schemeClr val="dk1"/>
              </a:buClr>
              <a:buChar char="●"/>
            </a:pPr>
            <a:r>
              <a:rPr lang="en" sz="1400" dirty="0">
                <a:solidFill>
                  <a:schemeClr val="dk1"/>
                </a:solidFill>
              </a:rPr>
              <a:t>Positive Behavior Interventions and Supports will be implemented at all sites  </a:t>
            </a:r>
            <a:r>
              <a:rPr lang="en" sz="1400" i="1" dirty="0">
                <a:solidFill>
                  <a:schemeClr val="dk1"/>
                </a:solidFill>
              </a:rPr>
              <a:t>LCAP Goal 2 </a:t>
            </a:r>
          </a:p>
          <a:p>
            <a:pPr marL="457200" indent="-228600">
              <a:lnSpc>
                <a:spcPct val="115000"/>
              </a:lnSpc>
              <a:buClr>
                <a:schemeClr val="dk1"/>
              </a:buClr>
              <a:buChar char="●"/>
            </a:pPr>
            <a:r>
              <a:rPr lang="en" sz="1400" dirty="0">
                <a:solidFill>
                  <a:schemeClr val="dk1"/>
                </a:solidFill>
              </a:rPr>
              <a:t>2 Coaches to provide professional development and model an “</a:t>
            </a:r>
            <a:r>
              <a:rPr lang="en" sz="1400" i="1" dirty="0">
                <a:solidFill>
                  <a:schemeClr val="dk1"/>
                </a:solidFill>
              </a:rPr>
              <a:t>equity emphasis</a:t>
            </a:r>
            <a:r>
              <a:rPr lang="en" sz="1400" dirty="0">
                <a:solidFill>
                  <a:schemeClr val="dk1"/>
                </a:solidFill>
              </a:rPr>
              <a:t>” and culturally relevant pedagogy </a:t>
            </a:r>
            <a:r>
              <a:rPr lang="en" sz="1400" i="1" dirty="0">
                <a:solidFill>
                  <a:schemeClr val="dk1"/>
                </a:solidFill>
              </a:rPr>
              <a:t>LCAP Goal 1 </a:t>
            </a:r>
          </a:p>
          <a:p>
            <a:pPr>
              <a:lnSpc>
                <a:spcPct val="115000"/>
              </a:lnSpc>
            </a:pPr>
            <a:endParaRPr sz="1400" dirty="0">
              <a:solidFill>
                <a:schemeClr val="dk1"/>
              </a:solidFill>
            </a:endParaRPr>
          </a:p>
          <a:p>
            <a:pPr>
              <a:buClr>
                <a:schemeClr val="dk1"/>
              </a:buClr>
            </a:pPr>
            <a:r>
              <a:rPr lang="en" sz="1400" i="1" dirty="0">
                <a:solidFill>
                  <a:schemeClr val="dk1"/>
                </a:solidFill>
              </a:rPr>
              <a:t> </a:t>
            </a:r>
          </a:p>
        </p:txBody>
      </p:sp>
      <p:sp>
        <p:nvSpPr>
          <p:cNvPr id="503" name="Shape 503"/>
          <p:cNvSpPr txBox="1"/>
          <p:nvPr/>
        </p:nvSpPr>
        <p:spPr>
          <a:xfrm>
            <a:off x="127225" y="3886400"/>
            <a:ext cx="1320600" cy="962700"/>
          </a:xfrm>
          <a:prstGeom prst="rect">
            <a:avLst/>
          </a:prstGeom>
          <a:solidFill>
            <a:srgbClr val="F1C232"/>
          </a:solidFill>
          <a:ln>
            <a:noFill/>
          </a:ln>
        </p:spPr>
        <p:txBody>
          <a:bodyPr lIns="91425" tIns="91425" rIns="91425" bIns="91425" anchor="t" anchorCtr="0">
            <a:noAutofit/>
          </a:bodyPr>
          <a:lstStyle/>
          <a:p>
            <a:r>
              <a:rPr lang="en" sz="1200"/>
              <a:t>Use the LCFF rubric to identify performance gaps.</a:t>
            </a:r>
            <a:r>
              <a:rPr lang="en" sz="1200" i="1"/>
              <a:t> </a:t>
            </a:r>
          </a:p>
        </p:txBody>
      </p:sp>
      <p:sp>
        <p:nvSpPr>
          <p:cNvPr id="505" name="Shape 505"/>
          <p:cNvSpPr/>
          <p:nvPr/>
        </p:nvSpPr>
        <p:spPr>
          <a:xfrm>
            <a:off x="-700" y="852950"/>
            <a:ext cx="9144000" cy="105600"/>
          </a:xfrm>
          <a:prstGeom prst="rect">
            <a:avLst/>
          </a:prstGeom>
          <a:solidFill>
            <a:srgbClr val="6AA84F"/>
          </a:solidFill>
          <a:ln>
            <a:noFill/>
          </a:ln>
        </p:spPr>
        <p:txBody>
          <a:bodyPr lIns="91425" tIns="91425" rIns="91425" bIns="91425" anchor="ctr" anchorCtr="0">
            <a:noAutofit/>
          </a:bodyPr>
          <a:lstStyle/>
          <a:p>
            <a:endParaRPr/>
          </a:p>
        </p:txBody>
      </p:sp>
      <p:sp>
        <p:nvSpPr>
          <p:cNvPr id="506" name="Shape 506"/>
          <p:cNvSpPr txBox="1">
            <a:spLocks noGrp="1"/>
          </p:cNvSpPr>
          <p:nvPr>
            <p:ph type="sldNum" idx="12"/>
          </p:nvPr>
        </p:nvSpPr>
        <p:spPr>
          <a:xfrm>
            <a:off x="8472457" y="5410201"/>
            <a:ext cx="548700" cy="476191"/>
          </a:xfrm>
          <a:prstGeom prst="rect">
            <a:avLst/>
          </a:prstGeom>
        </p:spPr>
        <p:txBody>
          <a:bodyPr vert="horz" lIns="91425" tIns="91425" rIns="91425" bIns="91425" rtlCol="0" anchor="ctr" anchorCtr="0">
            <a:noAutofit/>
          </a:bodyPr>
          <a:lstStyle/>
          <a:p>
            <a:fld id="{00000000-1234-1234-1234-123412341234}" type="slidenum">
              <a:rPr lang="en"/>
              <a:pPr/>
              <a:t>15</a:t>
            </a:fld>
            <a:endParaRPr lang="en" dirty="0"/>
          </a:p>
        </p:txBody>
      </p:sp>
      <p:sp>
        <p:nvSpPr>
          <p:cNvPr id="8"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2930901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311700" y="997475"/>
            <a:ext cx="8520600" cy="572700"/>
          </a:xfrm>
          <a:prstGeom prst="rect">
            <a:avLst/>
          </a:prstGeom>
          <a:solidFill>
            <a:srgbClr val="0B5394"/>
          </a:solidFill>
        </p:spPr>
        <p:txBody>
          <a:bodyPr vert="horz" lIns="91425" tIns="91425" rIns="91425" bIns="91425" rtlCol="0" anchor="t" anchorCtr="0">
            <a:noAutofit/>
          </a:bodyPr>
          <a:lstStyle/>
          <a:p>
            <a:pPr>
              <a:buClr>
                <a:schemeClr val="dk1"/>
              </a:buClr>
              <a:buSzPct val="45833"/>
            </a:pPr>
            <a:r>
              <a:rPr lang="en" sz="2400" b="1">
                <a:solidFill>
                  <a:srgbClr val="FFFFFF"/>
                </a:solidFill>
                <a:latin typeface="Verdana"/>
                <a:ea typeface="Verdana"/>
                <a:cs typeface="Verdana"/>
                <a:sym typeface="Verdana"/>
              </a:rPr>
              <a:t>Plan Summary:  Increased or Improved Services</a:t>
            </a:r>
          </a:p>
        </p:txBody>
      </p:sp>
      <p:sp>
        <p:nvSpPr>
          <p:cNvPr id="513" name="Shape 513"/>
          <p:cNvSpPr txBox="1">
            <a:spLocks noGrp="1"/>
          </p:cNvSpPr>
          <p:nvPr>
            <p:ph type="body" idx="1"/>
          </p:nvPr>
        </p:nvSpPr>
        <p:spPr>
          <a:xfrm>
            <a:off x="235500" y="1795800"/>
            <a:ext cx="8520600" cy="3690600"/>
          </a:xfrm>
          <a:prstGeom prst="rect">
            <a:avLst/>
          </a:prstGeom>
        </p:spPr>
        <p:txBody>
          <a:bodyPr vert="horz" lIns="91425" tIns="91425" rIns="91425" bIns="91425" rtlCol="0" anchor="t" anchorCtr="0">
            <a:noAutofit/>
          </a:bodyPr>
          <a:lstStyle/>
          <a:p>
            <a:pPr>
              <a:lnSpc>
                <a:spcPct val="100000"/>
              </a:lnSpc>
              <a:spcAft>
                <a:spcPts val="0"/>
              </a:spcAft>
              <a:buNone/>
            </a:pPr>
            <a:r>
              <a:rPr lang="en" sz="1400" b="1" dirty="0"/>
              <a:t>Increased or Improved Services</a:t>
            </a:r>
          </a:p>
          <a:p>
            <a:pPr>
              <a:lnSpc>
                <a:spcPct val="100000"/>
              </a:lnSpc>
              <a:spcAft>
                <a:spcPts val="0"/>
              </a:spcAft>
              <a:buNone/>
            </a:pPr>
            <a:r>
              <a:rPr lang="en" sz="1400" dirty="0"/>
              <a:t>If not previously addressed, identify two or three most significant ways the LEA will increase or improve </a:t>
            </a:r>
            <a:r>
              <a:rPr lang="en" sz="1400" dirty="0" smtClean="0"/>
              <a:t>services</a:t>
            </a:r>
          </a:p>
          <a:p>
            <a:pPr>
              <a:lnSpc>
                <a:spcPct val="100000"/>
              </a:lnSpc>
              <a:spcAft>
                <a:spcPts val="0"/>
              </a:spcAft>
              <a:buNone/>
            </a:pPr>
            <a:r>
              <a:rPr lang="en" sz="1400" dirty="0" smtClean="0"/>
              <a:t>for low </a:t>
            </a:r>
            <a:r>
              <a:rPr lang="en" sz="1400" dirty="0"/>
              <a:t>income, English learner, or foster youth.   </a:t>
            </a:r>
          </a:p>
        </p:txBody>
      </p:sp>
      <p:sp>
        <p:nvSpPr>
          <p:cNvPr id="514" name="Shape 514"/>
          <p:cNvSpPr txBox="1"/>
          <p:nvPr/>
        </p:nvSpPr>
        <p:spPr>
          <a:xfrm>
            <a:off x="76200" y="2660075"/>
            <a:ext cx="8686800" cy="2978725"/>
          </a:xfrm>
          <a:prstGeom prst="rect">
            <a:avLst/>
          </a:prstGeom>
          <a:solidFill>
            <a:srgbClr val="CFE2F3"/>
          </a:solidFill>
          <a:ln>
            <a:noFill/>
          </a:ln>
        </p:spPr>
        <p:txBody>
          <a:bodyPr lIns="91425" tIns="91425" rIns="91425" bIns="91425" anchor="t" anchorCtr="0">
            <a:noAutofit/>
          </a:bodyPr>
          <a:lstStyle/>
          <a:p>
            <a:r>
              <a:rPr lang="en" sz="1200" dirty="0">
                <a:solidFill>
                  <a:schemeClr val="dk1"/>
                </a:solidFill>
              </a:rPr>
              <a:t>Based on staff and stakeholder feedback and research on effective practices  we are implementing more than 20 LCAP Action/Services to improve services for the low income, English learner and foster youth including using a portion of the LCFF Supplemental dollars for site allocations based on the number of unduplicated youth served to allow sites to implement site specific solutions based on unique site needs, and site stakeholder input.  Three significant actions to improve services are:</a:t>
            </a:r>
          </a:p>
          <a:p>
            <a:pPr>
              <a:buClr>
                <a:schemeClr val="dk1"/>
              </a:buClr>
            </a:pPr>
            <a:endParaRPr sz="1200" dirty="0">
              <a:solidFill>
                <a:schemeClr val="dk1"/>
              </a:solidFill>
            </a:endParaRPr>
          </a:p>
          <a:p>
            <a:pPr>
              <a:buClr>
                <a:schemeClr val="dk1"/>
              </a:buClr>
            </a:pPr>
            <a:r>
              <a:rPr lang="en" sz="1200" dirty="0">
                <a:solidFill>
                  <a:schemeClr val="dk1"/>
                </a:solidFill>
              </a:rPr>
              <a:t>•    Providing additional ELD and sheltered content class supports for ELD 1 and 2 students at all middle</a:t>
            </a:r>
          </a:p>
          <a:p>
            <a:r>
              <a:rPr lang="en" sz="1200" dirty="0">
                <a:solidFill>
                  <a:schemeClr val="dk1"/>
                </a:solidFill>
              </a:rPr>
              <a:t>     and high schools.  See LCAP Goal 1 </a:t>
            </a:r>
          </a:p>
          <a:p>
            <a:pPr>
              <a:buClr>
                <a:schemeClr val="dk1"/>
              </a:buClr>
            </a:pPr>
            <a:endParaRPr sz="1200" dirty="0">
              <a:solidFill>
                <a:schemeClr val="dk1"/>
              </a:solidFill>
            </a:endParaRPr>
          </a:p>
          <a:p>
            <a:pPr>
              <a:buClr>
                <a:schemeClr val="dk1"/>
              </a:buClr>
            </a:pPr>
            <a:r>
              <a:rPr lang="en" sz="1200" dirty="0">
                <a:solidFill>
                  <a:schemeClr val="dk1"/>
                </a:solidFill>
              </a:rPr>
              <a:t>•    Additional college and career counseling for the lowest performing schools as well as to</a:t>
            </a:r>
          </a:p>
          <a:p>
            <a:pPr>
              <a:buClr>
                <a:schemeClr val="dk1"/>
              </a:buClr>
            </a:pPr>
            <a:r>
              <a:rPr lang="en" sz="1200" dirty="0">
                <a:solidFill>
                  <a:schemeClr val="dk1"/>
                </a:solidFill>
              </a:rPr>
              <a:t>     meet the needs of English learner, migrant, low income, foster youth and African American students.</a:t>
            </a:r>
          </a:p>
          <a:p>
            <a:r>
              <a:rPr lang="en" sz="1200" dirty="0">
                <a:solidFill>
                  <a:schemeClr val="dk1"/>
                </a:solidFill>
              </a:rPr>
              <a:t>     See LCAP Goal 2 </a:t>
            </a:r>
          </a:p>
          <a:p>
            <a:pPr>
              <a:buClr>
                <a:schemeClr val="dk1"/>
              </a:buClr>
            </a:pPr>
            <a:endParaRPr sz="1200" dirty="0">
              <a:solidFill>
                <a:schemeClr val="dk1"/>
              </a:solidFill>
            </a:endParaRPr>
          </a:p>
          <a:p>
            <a:pPr>
              <a:lnSpc>
                <a:spcPct val="115000"/>
              </a:lnSpc>
              <a:buClr>
                <a:schemeClr val="dk1"/>
              </a:buClr>
            </a:pPr>
            <a:r>
              <a:rPr lang="en" sz="1200" dirty="0">
                <a:solidFill>
                  <a:schemeClr val="dk1"/>
                </a:solidFill>
              </a:rPr>
              <a:t>•    Community Specialist support at all schools with high concentrations of Latino, English learner, and</a:t>
            </a:r>
          </a:p>
          <a:p>
            <a:pPr>
              <a:lnSpc>
                <a:spcPct val="115000"/>
              </a:lnSpc>
              <a:buClr>
                <a:schemeClr val="dk1"/>
              </a:buClr>
            </a:pPr>
            <a:r>
              <a:rPr lang="en" sz="1200" dirty="0">
                <a:solidFill>
                  <a:schemeClr val="dk1"/>
                </a:solidFill>
              </a:rPr>
              <a:t>     African American youth. See Goal 3 </a:t>
            </a:r>
            <a:r>
              <a:rPr lang="en" sz="1200" dirty="0" smtClean="0">
                <a:solidFill>
                  <a:schemeClr val="dk1"/>
                </a:solidFill>
              </a:rPr>
              <a:t> </a:t>
            </a:r>
            <a:endParaRPr lang="en" sz="1200" dirty="0">
              <a:solidFill>
                <a:schemeClr val="dk1"/>
              </a:solidFill>
            </a:endParaRPr>
          </a:p>
        </p:txBody>
      </p:sp>
      <p:sp>
        <p:nvSpPr>
          <p:cNvPr id="515" name="Shape 515"/>
          <p:cNvSpPr txBox="1"/>
          <p:nvPr/>
        </p:nvSpPr>
        <p:spPr>
          <a:xfrm>
            <a:off x="4038600" y="5654040"/>
            <a:ext cx="3748200" cy="393600"/>
          </a:xfrm>
          <a:prstGeom prst="rect">
            <a:avLst/>
          </a:prstGeom>
          <a:solidFill>
            <a:srgbClr val="FFE1B3"/>
          </a:solidFill>
          <a:ln>
            <a:noFill/>
          </a:ln>
        </p:spPr>
        <p:txBody>
          <a:bodyPr lIns="91425" tIns="91425" rIns="91425" bIns="91425" anchor="t" anchorCtr="0">
            <a:noAutofit/>
          </a:bodyPr>
          <a:lstStyle/>
          <a:p>
            <a:r>
              <a:rPr lang="en" sz="1200" dirty="0"/>
              <a:t> In many districts this is a section that will be a focal area. </a:t>
            </a:r>
          </a:p>
        </p:txBody>
      </p:sp>
      <p:sp>
        <p:nvSpPr>
          <p:cNvPr id="516" name="Shape 516"/>
          <p:cNvSpPr txBox="1">
            <a:spLocks noGrp="1"/>
          </p:cNvSpPr>
          <p:nvPr>
            <p:ph type="sldNum" idx="12"/>
          </p:nvPr>
        </p:nvSpPr>
        <p:spPr>
          <a:xfrm>
            <a:off x="8686801" y="5520466"/>
            <a:ext cx="533399" cy="393600"/>
          </a:xfrm>
          <a:prstGeom prst="rect">
            <a:avLst/>
          </a:prstGeom>
        </p:spPr>
        <p:txBody>
          <a:bodyPr vert="horz" lIns="91425" tIns="91425" rIns="91425" bIns="91425" rtlCol="0" anchor="ctr" anchorCtr="0">
            <a:noAutofit/>
          </a:bodyPr>
          <a:lstStyle/>
          <a:p>
            <a:fld id="{00000000-1234-1234-1234-123412341234}" type="slidenum">
              <a:rPr lang="en"/>
              <a:pPr/>
              <a:t>16</a:t>
            </a:fld>
            <a:endParaRPr lang="en" dirty="0"/>
          </a:p>
        </p:txBody>
      </p:sp>
      <p:sp>
        <p:nvSpPr>
          <p:cNvPr id="7"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794621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p:nvPr/>
        </p:nvSpPr>
        <p:spPr>
          <a:xfrm>
            <a:off x="-94200" y="808350"/>
            <a:ext cx="9332400" cy="4906650"/>
          </a:xfrm>
          <a:prstGeom prst="rect">
            <a:avLst/>
          </a:prstGeom>
          <a:solidFill>
            <a:srgbClr val="0B5394"/>
          </a:solidFill>
          <a:ln>
            <a:noFill/>
          </a:ln>
        </p:spPr>
        <p:txBody>
          <a:bodyPr lIns="91425" tIns="91425" rIns="91425" bIns="91425" anchor="ctr" anchorCtr="0">
            <a:noAutofit/>
          </a:bodyPr>
          <a:lstStyle/>
          <a:p>
            <a:endParaRPr/>
          </a:p>
        </p:txBody>
      </p:sp>
      <p:sp>
        <p:nvSpPr>
          <p:cNvPr id="555" name="Shape 555"/>
          <p:cNvSpPr/>
          <p:nvPr/>
        </p:nvSpPr>
        <p:spPr>
          <a:xfrm>
            <a:off x="-94200" y="2813200"/>
            <a:ext cx="9332400" cy="1254000"/>
          </a:xfrm>
          <a:prstGeom prst="rect">
            <a:avLst/>
          </a:prstGeom>
          <a:solidFill>
            <a:srgbClr val="FFFFFF"/>
          </a:solidFill>
          <a:ln>
            <a:noFill/>
          </a:ln>
        </p:spPr>
        <p:txBody>
          <a:bodyPr lIns="91425" tIns="91425" rIns="91425" bIns="91425" anchor="ctr" anchorCtr="0">
            <a:noAutofit/>
          </a:bodyPr>
          <a:lstStyle/>
          <a:p>
            <a:endParaRPr/>
          </a:p>
        </p:txBody>
      </p:sp>
      <p:sp>
        <p:nvSpPr>
          <p:cNvPr id="556" name="Shape 556"/>
          <p:cNvSpPr txBox="1">
            <a:spLocks noGrp="1"/>
          </p:cNvSpPr>
          <p:nvPr>
            <p:ph type="title"/>
          </p:nvPr>
        </p:nvSpPr>
        <p:spPr>
          <a:xfrm>
            <a:off x="311700" y="3008100"/>
            <a:ext cx="8520600" cy="841800"/>
          </a:xfrm>
          <a:prstGeom prst="rect">
            <a:avLst/>
          </a:prstGeom>
        </p:spPr>
        <p:txBody>
          <a:bodyPr vert="horz" lIns="91425" tIns="91425" rIns="91425" bIns="91425" rtlCol="0" anchor="ctr" anchorCtr="0">
            <a:noAutofit/>
          </a:bodyPr>
          <a:lstStyle/>
          <a:p>
            <a:r>
              <a:rPr lang="en" b="1">
                <a:latin typeface="Verdana"/>
                <a:ea typeface="Verdana"/>
                <a:cs typeface="Verdana"/>
                <a:sym typeface="Verdana"/>
              </a:rPr>
              <a:t>Section 1: Plan Summary - Budget Summary</a:t>
            </a:r>
          </a:p>
        </p:txBody>
      </p:sp>
      <p:sp>
        <p:nvSpPr>
          <p:cNvPr id="557" name="Shape 557"/>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solidFill>
                  <a:srgbClr val="FFFFFF"/>
                </a:solidFill>
              </a:rPr>
              <a:pPr/>
              <a:t>17</a:t>
            </a:fld>
            <a:endParaRPr lang="en">
              <a:solidFill>
                <a:srgbClr val="FFFFFF"/>
              </a:solidFill>
            </a:endParaRPr>
          </a:p>
        </p:txBody>
      </p:sp>
      <p:sp>
        <p:nvSpPr>
          <p:cNvPr id="6"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1434512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p:nvPr/>
        </p:nvSpPr>
        <p:spPr>
          <a:xfrm rot="10800000" flipH="1">
            <a:off x="0" y="1125874"/>
            <a:ext cx="1030434" cy="786300"/>
          </a:xfrm>
          <a:prstGeom prst="parallelogram">
            <a:avLst>
              <a:gd name="adj" fmla="val 47096"/>
            </a:avLst>
          </a:prstGeom>
          <a:solidFill>
            <a:srgbClr val="0B5394"/>
          </a:solidFill>
          <a:ln>
            <a:noFill/>
          </a:ln>
        </p:spPr>
        <p:txBody>
          <a:bodyPr lIns="91425" tIns="91425" rIns="91425" bIns="91425" anchor="ctr" anchorCtr="0">
            <a:noAutofit/>
          </a:bodyPr>
          <a:lstStyle/>
          <a:p>
            <a:endParaRPr/>
          </a:p>
        </p:txBody>
      </p:sp>
      <p:sp>
        <p:nvSpPr>
          <p:cNvPr id="564" name="Shape 564"/>
          <p:cNvSpPr/>
          <p:nvPr/>
        </p:nvSpPr>
        <p:spPr>
          <a:xfrm rot="10800000" flipH="1">
            <a:off x="723576" y="1133324"/>
            <a:ext cx="411600" cy="786300"/>
          </a:xfrm>
          <a:prstGeom prst="parallelogram">
            <a:avLst>
              <a:gd name="adj" fmla="val 85295"/>
            </a:avLst>
          </a:prstGeom>
          <a:solidFill>
            <a:srgbClr val="F1C232"/>
          </a:solidFill>
          <a:ln>
            <a:noFill/>
          </a:ln>
        </p:spPr>
        <p:txBody>
          <a:bodyPr lIns="91425" tIns="91425" rIns="91425" bIns="91425" anchor="ctr" anchorCtr="0">
            <a:noAutofit/>
          </a:bodyPr>
          <a:lstStyle/>
          <a:p>
            <a:endParaRPr/>
          </a:p>
        </p:txBody>
      </p:sp>
      <p:sp>
        <p:nvSpPr>
          <p:cNvPr id="565" name="Shape 565"/>
          <p:cNvSpPr/>
          <p:nvPr/>
        </p:nvSpPr>
        <p:spPr>
          <a:xfrm rot="10800000" flipH="1">
            <a:off x="817959" y="1125875"/>
            <a:ext cx="7476300" cy="749100"/>
          </a:xfrm>
          <a:prstGeom prst="parallelogram">
            <a:avLst>
              <a:gd name="adj" fmla="val 44596"/>
            </a:avLst>
          </a:prstGeom>
          <a:solidFill>
            <a:srgbClr val="0B5394"/>
          </a:solidFill>
          <a:ln>
            <a:noFill/>
          </a:ln>
        </p:spPr>
        <p:txBody>
          <a:bodyPr lIns="91425" tIns="91425" rIns="91425" bIns="91425" anchor="ctr" anchorCtr="0">
            <a:noAutofit/>
          </a:bodyPr>
          <a:lstStyle/>
          <a:p>
            <a:endParaRPr/>
          </a:p>
        </p:txBody>
      </p:sp>
      <p:sp>
        <p:nvSpPr>
          <p:cNvPr id="566" name="Shape 566"/>
          <p:cNvSpPr/>
          <p:nvPr/>
        </p:nvSpPr>
        <p:spPr>
          <a:xfrm rot="10800000" flipH="1">
            <a:off x="7939276" y="1125874"/>
            <a:ext cx="1204725" cy="749100"/>
          </a:xfrm>
          <a:prstGeom prst="parallelogram">
            <a:avLst>
              <a:gd name="adj" fmla="val 47096"/>
            </a:avLst>
          </a:prstGeom>
          <a:solidFill>
            <a:srgbClr val="F1C232"/>
          </a:solidFill>
          <a:ln>
            <a:noFill/>
          </a:ln>
        </p:spPr>
        <p:txBody>
          <a:bodyPr lIns="91425" tIns="91425" rIns="91425" bIns="91425" anchor="ctr" anchorCtr="0">
            <a:noAutofit/>
          </a:bodyPr>
          <a:lstStyle/>
          <a:p>
            <a:endParaRPr/>
          </a:p>
        </p:txBody>
      </p:sp>
      <p:sp>
        <p:nvSpPr>
          <p:cNvPr id="567" name="Shape 567"/>
          <p:cNvSpPr txBox="1">
            <a:spLocks noGrp="1"/>
          </p:cNvSpPr>
          <p:nvPr>
            <p:ph type="title"/>
          </p:nvPr>
        </p:nvSpPr>
        <p:spPr>
          <a:xfrm>
            <a:off x="1153200" y="1221525"/>
            <a:ext cx="8520600" cy="572700"/>
          </a:xfrm>
          <a:prstGeom prst="rect">
            <a:avLst/>
          </a:prstGeom>
        </p:spPr>
        <p:txBody>
          <a:bodyPr vert="horz" lIns="91425" tIns="91425" rIns="91425" bIns="91425" rtlCol="0" anchor="t" anchorCtr="0">
            <a:noAutofit/>
          </a:bodyPr>
          <a:lstStyle/>
          <a:p>
            <a:r>
              <a:rPr lang="en" sz="2400" b="1">
                <a:solidFill>
                  <a:srgbClr val="FFFFFF"/>
                </a:solidFill>
                <a:latin typeface="Verdana"/>
                <a:ea typeface="Verdana"/>
                <a:cs typeface="Verdana"/>
                <a:sym typeface="Verdana"/>
              </a:rPr>
              <a:t>Plan Summary:  Budget Summary</a:t>
            </a:r>
          </a:p>
        </p:txBody>
      </p:sp>
      <p:pic>
        <p:nvPicPr>
          <p:cNvPr id="568" name="Shape 568"/>
          <p:cNvPicPr preferRelativeResize="0"/>
          <p:nvPr/>
        </p:nvPicPr>
        <p:blipFill>
          <a:blip r:embed="rId3">
            <a:alphaModFix/>
          </a:blip>
          <a:stretch>
            <a:fillRect/>
          </a:stretch>
        </p:blipFill>
        <p:spPr>
          <a:xfrm>
            <a:off x="1374303" y="1882827"/>
            <a:ext cx="6189748" cy="4045874"/>
          </a:xfrm>
          <a:prstGeom prst="rect">
            <a:avLst/>
          </a:prstGeom>
          <a:noFill/>
          <a:ln>
            <a:noFill/>
          </a:ln>
        </p:spPr>
      </p:pic>
      <p:sp>
        <p:nvSpPr>
          <p:cNvPr id="569" name="Shape 569"/>
          <p:cNvSpPr/>
          <p:nvPr/>
        </p:nvSpPr>
        <p:spPr>
          <a:xfrm>
            <a:off x="8527975" y="5504300"/>
            <a:ext cx="495300" cy="340500"/>
          </a:xfrm>
          <a:prstGeom prst="rect">
            <a:avLst/>
          </a:prstGeom>
          <a:solidFill>
            <a:srgbClr val="0B5394"/>
          </a:solidFill>
          <a:ln>
            <a:noFill/>
          </a:ln>
        </p:spPr>
        <p:txBody>
          <a:bodyPr lIns="91425" tIns="91425" rIns="91425" bIns="91425" anchor="ctr" anchorCtr="0">
            <a:noAutofit/>
          </a:bodyPr>
          <a:lstStyle/>
          <a:p>
            <a:endParaRPr/>
          </a:p>
        </p:txBody>
      </p:sp>
      <p:sp>
        <p:nvSpPr>
          <p:cNvPr id="571" name="Shape 571"/>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solidFill>
                  <a:srgbClr val="FFFFFF"/>
                </a:solidFill>
              </a:rPr>
              <a:pPr/>
              <a:t>18</a:t>
            </a:fld>
            <a:endParaRPr lang="en">
              <a:solidFill>
                <a:srgbClr val="FFFFFF"/>
              </a:solidFill>
            </a:endParaRPr>
          </a:p>
        </p:txBody>
      </p:sp>
      <p:sp>
        <p:nvSpPr>
          <p:cNvPr id="11" name="Shape 570"/>
          <p:cNvSpPr/>
          <p:nvPr/>
        </p:nvSpPr>
        <p:spPr>
          <a:xfrm>
            <a:off x="76201" y="5653416"/>
            <a:ext cx="1298102" cy="276300"/>
          </a:xfrm>
          <a:prstGeom prst="rect">
            <a:avLst/>
          </a:prstGeom>
          <a:solidFill>
            <a:srgbClr val="F1C232"/>
          </a:solidFill>
          <a:ln>
            <a:noFill/>
          </a:ln>
        </p:spPr>
        <p:txBody>
          <a:bodyPr lIns="91425" tIns="91425" rIns="91425" bIns="91425" anchor="ctr" anchorCtr="0">
            <a:noAutofit/>
          </a:bodyPr>
          <a:lstStyle/>
          <a:p>
            <a:endParaRPr/>
          </a:p>
        </p:txBody>
      </p:sp>
      <p:sp>
        <p:nvSpPr>
          <p:cNvPr id="12"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4241607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Shape 630"/>
          <p:cNvPicPr preferRelativeResize="0"/>
          <p:nvPr/>
        </p:nvPicPr>
        <p:blipFill>
          <a:blip r:embed="rId3">
            <a:alphaModFix/>
          </a:blip>
          <a:stretch>
            <a:fillRect/>
          </a:stretch>
        </p:blipFill>
        <p:spPr>
          <a:xfrm>
            <a:off x="1558200" y="1874986"/>
            <a:ext cx="5758563" cy="3764038"/>
          </a:xfrm>
          <a:prstGeom prst="rect">
            <a:avLst/>
          </a:prstGeom>
          <a:noFill/>
          <a:ln>
            <a:noFill/>
          </a:ln>
        </p:spPr>
      </p:pic>
      <p:sp>
        <p:nvSpPr>
          <p:cNvPr id="631" name="Shape 631"/>
          <p:cNvSpPr txBox="1">
            <a:spLocks noGrp="1"/>
          </p:cNvSpPr>
          <p:nvPr>
            <p:ph type="title"/>
          </p:nvPr>
        </p:nvSpPr>
        <p:spPr>
          <a:xfrm>
            <a:off x="0" y="1080525"/>
            <a:ext cx="9144000" cy="510900"/>
          </a:xfrm>
          <a:prstGeom prst="rect">
            <a:avLst/>
          </a:prstGeom>
        </p:spPr>
        <p:txBody>
          <a:bodyPr vert="horz" lIns="91425" tIns="91425" rIns="91425" bIns="91425" rtlCol="0" anchor="t" anchorCtr="0">
            <a:noAutofit/>
          </a:bodyPr>
          <a:lstStyle/>
          <a:p>
            <a:pPr algn="ctr"/>
            <a:r>
              <a:rPr lang="en" sz="2400" b="1">
                <a:solidFill>
                  <a:srgbClr val="FFFFFF"/>
                </a:solidFill>
                <a:latin typeface="Verdana"/>
                <a:ea typeface="Verdana"/>
                <a:cs typeface="Verdana"/>
                <a:sym typeface="Verdana"/>
              </a:rPr>
              <a:t>Completing the Budget Summary</a:t>
            </a:r>
          </a:p>
        </p:txBody>
      </p:sp>
      <p:sp>
        <p:nvSpPr>
          <p:cNvPr id="632" name="Shape 632"/>
          <p:cNvSpPr/>
          <p:nvPr/>
        </p:nvSpPr>
        <p:spPr>
          <a:xfrm rot="10800000">
            <a:off x="6802450" y="2775075"/>
            <a:ext cx="262800" cy="197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33" name="Shape 633"/>
          <p:cNvSpPr/>
          <p:nvPr/>
        </p:nvSpPr>
        <p:spPr>
          <a:xfrm rot="10800000">
            <a:off x="6696825" y="5333775"/>
            <a:ext cx="262800" cy="197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34" name="Shape 634"/>
          <p:cNvSpPr/>
          <p:nvPr/>
        </p:nvSpPr>
        <p:spPr>
          <a:xfrm>
            <a:off x="1526625" y="4504350"/>
            <a:ext cx="262800" cy="197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35" name="Shape 635"/>
          <p:cNvSpPr/>
          <p:nvPr/>
        </p:nvSpPr>
        <p:spPr>
          <a:xfrm>
            <a:off x="7065250" y="1866312"/>
            <a:ext cx="1810200" cy="1143000"/>
          </a:xfrm>
          <a:prstGeom prst="rect">
            <a:avLst/>
          </a:prstGeom>
          <a:solidFill>
            <a:srgbClr val="D9D9D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 sz="900" b="1" u="sng"/>
              <a:t>SACS Form 01</a:t>
            </a:r>
          </a:p>
          <a:p>
            <a:pPr marL="457200" indent="-285750">
              <a:buSzPct val="100000"/>
              <a:buChar char="●"/>
            </a:pPr>
            <a:r>
              <a:rPr lang="en" sz="900"/>
              <a:t>Page 1</a:t>
            </a:r>
          </a:p>
          <a:p>
            <a:pPr marL="457200" indent="-285750">
              <a:buSzPct val="100000"/>
              <a:buChar char="●"/>
            </a:pPr>
            <a:r>
              <a:rPr lang="en" sz="900"/>
              <a:t>9) TOTAL EXPENDITURES</a:t>
            </a:r>
          </a:p>
          <a:p>
            <a:pPr marL="457200" indent="-285750">
              <a:buSzPct val="100000"/>
              <a:buChar char="●"/>
            </a:pPr>
            <a:r>
              <a:rPr lang="en" sz="900"/>
              <a:t>Column (F)</a:t>
            </a:r>
          </a:p>
          <a:p>
            <a:r>
              <a:rPr lang="en" sz="900" b="1">
                <a:solidFill>
                  <a:srgbClr val="0000FF"/>
                </a:solidFill>
              </a:rPr>
              <a:t>++ Plus ++</a:t>
            </a:r>
          </a:p>
          <a:p>
            <a:pPr marL="457200" indent="-285750">
              <a:buSzPct val="100000"/>
              <a:buChar char="●"/>
            </a:pPr>
            <a:r>
              <a:rPr lang="en" sz="900"/>
              <a:t>Transfers Out</a:t>
            </a:r>
          </a:p>
          <a:p>
            <a:pPr marL="457200" indent="-285750">
              <a:buSzPct val="100000"/>
              <a:buChar char="●"/>
            </a:pPr>
            <a:r>
              <a:rPr lang="en" sz="900"/>
              <a:t>Other Uses</a:t>
            </a:r>
          </a:p>
        </p:txBody>
      </p:sp>
      <p:sp>
        <p:nvSpPr>
          <p:cNvPr id="636" name="Shape 636"/>
          <p:cNvSpPr/>
          <p:nvPr/>
        </p:nvSpPr>
        <p:spPr>
          <a:xfrm>
            <a:off x="6959625" y="4627850"/>
            <a:ext cx="1810200" cy="1143000"/>
          </a:xfrm>
          <a:prstGeom prst="rect">
            <a:avLst/>
          </a:prstGeom>
          <a:solidFill>
            <a:srgbClr val="D9D9D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 sz="900" b="1" u="sng"/>
              <a:t>SACS Form 01</a:t>
            </a:r>
          </a:p>
          <a:p>
            <a:pPr marL="457200" indent="-285750">
              <a:buSzPct val="100000"/>
              <a:buChar char="●"/>
            </a:pPr>
            <a:r>
              <a:rPr lang="en" sz="900"/>
              <a:t>Page 4</a:t>
            </a:r>
          </a:p>
          <a:p>
            <a:pPr marL="457200" indent="-285750">
              <a:buSzPct val="100000"/>
              <a:buChar char="●"/>
            </a:pPr>
            <a:r>
              <a:rPr lang="en" sz="900"/>
              <a:t>Subtotal, LCFF Sources</a:t>
            </a:r>
          </a:p>
          <a:p>
            <a:r>
              <a:rPr lang="en" sz="900" b="1">
                <a:solidFill>
                  <a:srgbClr val="0000FF"/>
                </a:solidFill>
              </a:rPr>
              <a:t>-- Minus --</a:t>
            </a:r>
          </a:p>
          <a:p>
            <a:pPr marL="457200" indent="-285750">
              <a:buSzPct val="100000"/>
              <a:buChar char="●"/>
            </a:pPr>
            <a:r>
              <a:rPr lang="en" sz="900"/>
              <a:t>Transfers to Charter Schools in Lieu Property Taxes</a:t>
            </a:r>
          </a:p>
        </p:txBody>
      </p:sp>
      <p:sp>
        <p:nvSpPr>
          <p:cNvPr id="637" name="Shape 637"/>
          <p:cNvSpPr/>
          <p:nvPr/>
        </p:nvSpPr>
        <p:spPr>
          <a:xfrm rot="10800000">
            <a:off x="7065250" y="3208025"/>
            <a:ext cx="262800" cy="197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38" name="Shape 638"/>
          <p:cNvSpPr/>
          <p:nvPr/>
        </p:nvSpPr>
        <p:spPr>
          <a:xfrm>
            <a:off x="7316775" y="3146225"/>
            <a:ext cx="1386000" cy="832500"/>
          </a:xfrm>
          <a:prstGeom prst="roundRect">
            <a:avLst>
              <a:gd name="adj" fmla="val 16667"/>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 sz="1000"/>
              <a:t>Total $ Budgeted for Actions / Services in LCAP Year (All Sources)</a:t>
            </a:r>
          </a:p>
        </p:txBody>
      </p:sp>
      <p:sp>
        <p:nvSpPr>
          <p:cNvPr id="639" name="Shape 639"/>
          <p:cNvSpPr/>
          <p:nvPr/>
        </p:nvSpPr>
        <p:spPr>
          <a:xfrm>
            <a:off x="151925" y="3943300"/>
            <a:ext cx="1386000" cy="795000"/>
          </a:xfrm>
          <a:prstGeom prst="roundRect">
            <a:avLst>
              <a:gd name="adj" fmla="val 16667"/>
            </a:avLst>
          </a:prstGeom>
          <a:solidFill>
            <a:srgbClr val="FFEFDA"/>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 sz="1000"/>
              <a:t>Explain use of funds not included in LCAP Actions / Services</a:t>
            </a:r>
          </a:p>
        </p:txBody>
      </p:sp>
      <p:sp>
        <p:nvSpPr>
          <p:cNvPr id="640" name="Shape 640"/>
          <p:cNvSpPr/>
          <p:nvPr/>
        </p:nvSpPr>
        <p:spPr>
          <a:xfrm rot="10800000" flipH="1">
            <a:off x="1" y="1057122"/>
            <a:ext cx="1099399" cy="749101"/>
          </a:xfrm>
          <a:prstGeom prst="parallelogram">
            <a:avLst>
              <a:gd name="adj" fmla="val 47096"/>
            </a:avLst>
          </a:prstGeom>
          <a:solidFill>
            <a:srgbClr val="0B5394"/>
          </a:solidFill>
          <a:ln>
            <a:noFill/>
          </a:ln>
        </p:spPr>
        <p:txBody>
          <a:bodyPr lIns="91425" tIns="91425" rIns="91425" bIns="91425" anchor="ctr" anchorCtr="0">
            <a:noAutofit/>
          </a:bodyPr>
          <a:lstStyle/>
          <a:p>
            <a:endParaRPr/>
          </a:p>
        </p:txBody>
      </p:sp>
      <p:sp>
        <p:nvSpPr>
          <p:cNvPr id="641" name="Shape 641"/>
          <p:cNvSpPr/>
          <p:nvPr/>
        </p:nvSpPr>
        <p:spPr>
          <a:xfrm rot="10800000" flipH="1">
            <a:off x="685799" y="1057120"/>
            <a:ext cx="504632" cy="767703"/>
          </a:xfrm>
          <a:prstGeom prst="parallelogram">
            <a:avLst>
              <a:gd name="adj" fmla="val 73052"/>
            </a:avLst>
          </a:prstGeom>
          <a:solidFill>
            <a:srgbClr val="F1C232"/>
          </a:solidFill>
          <a:ln>
            <a:noFill/>
          </a:ln>
        </p:spPr>
        <p:txBody>
          <a:bodyPr lIns="91425" tIns="91425" rIns="91425" bIns="91425" anchor="ctr" anchorCtr="0">
            <a:noAutofit/>
          </a:bodyPr>
          <a:lstStyle/>
          <a:p>
            <a:endParaRPr/>
          </a:p>
        </p:txBody>
      </p:sp>
      <p:sp>
        <p:nvSpPr>
          <p:cNvPr id="642" name="Shape 642"/>
          <p:cNvSpPr/>
          <p:nvPr/>
        </p:nvSpPr>
        <p:spPr>
          <a:xfrm rot="10800000" flipH="1">
            <a:off x="815900" y="1057125"/>
            <a:ext cx="7476300" cy="749100"/>
          </a:xfrm>
          <a:prstGeom prst="parallelogram">
            <a:avLst>
              <a:gd name="adj" fmla="val 44596"/>
            </a:avLst>
          </a:prstGeom>
          <a:solidFill>
            <a:srgbClr val="0B5394"/>
          </a:solidFill>
          <a:ln>
            <a:noFill/>
          </a:ln>
        </p:spPr>
        <p:txBody>
          <a:bodyPr lIns="91425" tIns="91425" rIns="91425" bIns="91425" anchor="ctr" anchorCtr="0">
            <a:noAutofit/>
          </a:bodyPr>
          <a:lstStyle/>
          <a:p>
            <a:endParaRPr/>
          </a:p>
        </p:txBody>
      </p:sp>
      <p:sp>
        <p:nvSpPr>
          <p:cNvPr id="643" name="Shape 643"/>
          <p:cNvSpPr/>
          <p:nvPr/>
        </p:nvSpPr>
        <p:spPr>
          <a:xfrm rot="10800000" flipH="1">
            <a:off x="7902900" y="1057124"/>
            <a:ext cx="1241100" cy="749100"/>
          </a:xfrm>
          <a:prstGeom prst="parallelogram">
            <a:avLst>
              <a:gd name="adj" fmla="val 47096"/>
            </a:avLst>
          </a:prstGeom>
          <a:solidFill>
            <a:srgbClr val="F1C232"/>
          </a:solidFill>
          <a:ln>
            <a:noFill/>
          </a:ln>
        </p:spPr>
        <p:txBody>
          <a:bodyPr lIns="91425" tIns="91425" rIns="91425" bIns="91425" anchor="ctr" anchorCtr="0">
            <a:noAutofit/>
          </a:bodyPr>
          <a:lstStyle/>
          <a:p>
            <a:endParaRPr/>
          </a:p>
        </p:txBody>
      </p:sp>
      <p:sp>
        <p:nvSpPr>
          <p:cNvPr id="644" name="Shape 644"/>
          <p:cNvSpPr txBox="1">
            <a:spLocks noGrp="1"/>
          </p:cNvSpPr>
          <p:nvPr>
            <p:ph type="title"/>
          </p:nvPr>
        </p:nvSpPr>
        <p:spPr>
          <a:xfrm>
            <a:off x="844925" y="1145324"/>
            <a:ext cx="8520600" cy="572700"/>
          </a:xfrm>
          <a:prstGeom prst="rect">
            <a:avLst/>
          </a:prstGeom>
        </p:spPr>
        <p:txBody>
          <a:bodyPr vert="horz" lIns="91425" tIns="91425" rIns="91425" bIns="91425" rtlCol="0" anchor="t" anchorCtr="0">
            <a:noAutofit/>
          </a:bodyPr>
          <a:lstStyle/>
          <a:p>
            <a:pPr>
              <a:buClr>
                <a:schemeClr val="dk1"/>
              </a:buClr>
              <a:buSzPct val="45833"/>
            </a:pPr>
            <a:r>
              <a:rPr lang="en" sz="2400" b="1" dirty="0">
                <a:solidFill>
                  <a:srgbClr val="FFFFFF"/>
                </a:solidFill>
                <a:latin typeface="Verdana"/>
                <a:ea typeface="Verdana"/>
                <a:cs typeface="Verdana"/>
                <a:sym typeface="Verdana"/>
              </a:rPr>
              <a:t>Completing the Budget Summary</a:t>
            </a:r>
          </a:p>
        </p:txBody>
      </p:sp>
      <p:sp>
        <p:nvSpPr>
          <p:cNvPr id="645" name="Shape 645"/>
          <p:cNvSpPr txBox="1">
            <a:spLocks noGrp="1"/>
          </p:cNvSpPr>
          <p:nvPr>
            <p:ph type="sldNum" idx="12"/>
          </p:nvPr>
        </p:nvSpPr>
        <p:spPr>
          <a:xfrm>
            <a:off x="8702775" y="5520466"/>
            <a:ext cx="441224" cy="393600"/>
          </a:xfrm>
          <a:prstGeom prst="rect">
            <a:avLst/>
          </a:prstGeom>
        </p:spPr>
        <p:txBody>
          <a:bodyPr vert="horz" lIns="91425" tIns="91425" rIns="91425" bIns="91425" rtlCol="0" anchor="ctr" anchorCtr="0">
            <a:noAutofit/>
          </a:bodyPr>
          <a:lstStyle/>
          <a:p>
            <a:fld id="{00000000-1234-1234-1234-123412341234}" type="slidenum">
              <a:rPr lang="en"/>
              <a:pPr/>
              <a:t>19</a:t>
            </a:fld>
            <a:endParaRPr lang="en" dirty="0"/>
          </a:p>
        </p:txBody>
      </p:sp>
      <p:sp>
        <p:nvSpPr>
          <p:cNvPr id="19"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516823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800" dirty="0"/>
              <a:t>Donna Ellis, Supervisor, District Financial Services, Fresno COE</a:t>
            </a:r>
          </a:p>
          <a:p>
            <a:pPr>
              <a:buFont typeface="Wingdings" panose="05000000000000000000" pitchFamily="2" charset="2"/>
              <a:buChar char="v"/>
            </a:pPr>
            <a:endParaRPr lang="en-US" sz="2800" dirty="0"/>
          </a:p>
          <a:p>
            <a:pPr>
              <a:buFont typeface="Wingdings" panose="05000000000000000000" pitchFamily="2" charset="2"/>
              <a:buChar char="v"/>
            </a:pPr>
            <a:r>
              <a:rPr lang="en-US" sz="2800" dirty="0"/>
              <a:t>Catherine Hawes, Coordinator III, External Business Services, Sutter County Supt. of Schools</a:t>
            </a:r>
          </a:p>
          <a:p>
            <a:pPr>
              <a:buFont typeface="Wingdings" panose="05000000000000000000" pitchFamily="2" charset="2"/>
              <a:buChar char="v"/>
            </a:pPr>
            <a:endParaRPr lang="en-US" sz="2800" dirty="0"/>
          </a:p>
          <a:p>
            <a:pPr>
              <a:buFont typeface="Wingdings" panose="05000000000000000000" pitchFamily="2" charset="2"/>
              <a:buChar char="v"/>
            </a:pPr>
            <a:r>
              <a:rPr lang="en-US" sz="2800" dirty="0"/>
              <a:t>Jennifer Stahlheber, Director, External Business Services, Sutter County Supt. of Schools</a:t>
            </a:r>
          </a:p>
          <a:p>
            <a:endParaRPr lang="en-US" dirty="0"/>
          </a:p>
        </p:txBody>
      </p:sp>
      <p:sp>
        <p:nvSpPr>
          <p:cNvPr id="5" name="Footer Placeholder 4"/>
          <p:cNvSpPr>
            <a:spLocks noGrp="1"/>
          </p:cNvSpPr>
          <p:nvPr>
            <p:ph type="ftr" sz="quarter" idx="11"/>
          </p:nvPr>
        </p:nvSpPr>
        <p:spPr/>
        <p:txBody>
          <a:bodyPr/>
          <a:lstStyle/>
          <a:p>
            <a:r>
              <a:rPr lang="en-US" sz="825" dirty="0"/>
              <a:t>2017 CASBO Annual Conference &amp; California School Business Expo</a:t>
            </a:r>
          </a:p>
        </p:txBody>
      </p:sp>
    </p:spTree>
    <p:extLst>
      <p:ext uri="{BB962C8B-B14F-4D97-AF65-F5344CB8AC3E}">
        <p14:creationId xmlns:p14="http://schemas.microsoft.com/office/powerpoint/2010/main" val="3605396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p:nvPr/>
        </p:nvSpPr>
        <p:spPr>
          <a:xfrm>
            <a:off x="0" y="857250"/>
            <a:ext cx="9144000" cy="620400"/>
          </a:xfrm>
          <a:prstGeom prst="rect">
            <a:avLst/>
          </a:prstGeom>
          <a:solidFill>
            <a:srgbClr val="0B5394"/>
          </a:solidFill>
          <a:ln>
            <a:noFill/>
          </a:ln>
        </p:spPr>
        <p:txBody>
          <a:bodyPr lIns="91425" tIns="91425" rIns="91425" bIns="91425" anchor="ctr" anchorCtr="0">
            <a:noAutofit/>
          </a:bodyPr>
          <a:lstStyle/>
          <a:p>
            <a:endParaRPr/>
          </a:p>
        </p:txBody>
      </p:sp>
      <p:sp>
        <p:nvSpPr>
          <p:cNvPr id="651" name="Shape 651"/>
          <p:cNvSpPr txBox="1">
            <a:spLocks noGrp="1"/>
          </p:cNvSpPr>
          <p:nvPr>
            <p:ph type="title"/>
          </p:nvPr>
        </p:nvSpPr>
        <p:spPr>
          <a:xfrm>
            <a:off x="223400" y="881100"/>
            <a:ext cx="8520600" cy="572700"/>
          </a:xfrm>
          <a:prstGeom prst="rect">
            <a:avLst/>
          </a:prstGeom>
        </p:spPr>
        <p:txBody>
          <a:bodyPr vert="horz" lIns="91425" tIns="91425" rIns="91425" bIns="91425" rtlCol="0" anchor="t" anchorCtr="0">
            <a:noAutofit/>
          </a:bodyPr>
          <a:lstStyle/>
          <a:p>
            <a:pPr algn="ctr">
              <a:buClr>
                <a:schemeClr val="dk1"/>
              </a:buClr>
              <a:buSzPct val="45833"/>
            </a:pPr>
            <a:r>
              <a:rPr lang="en" sz="2400" b="1">
                <a:solidFill>
                  <a:schemeClr val="lt1"/>
                </a:solidFill>
                <a:latin typeface="Verdana"/>
                <a:ea typeface="Verdana"/>
                <a:cs typeface="Verdana"/>
                <a:sym typeface="Verdana"/>
              </a:rPr>
              <a:t>Completing the Budget Summary</a:t>
            </a:r>
          </a:p>
        </p:txBody>
      </p:sp>
      <p:pic>
        <p:nvPicPr>
          <p:cNvPr id="652" name="Shape 652" descr="Untitled.png"/>
          <p:cNvPicPr preferRelativeResize="0"/>
          <p:nvPr/>
        </p:nvPicPr>
        <p:blipFill>
          <a:blip r:embed="rId3">
            <a:alphaModFix/>
          </a:blip>
          <a:stretch>
            <a:fillRect/>
          </a:stretch>
        </p:blipFill>
        <p:spPr>
          <a:xfrm>
            <a:off x="1397001" y="1562326"/>
            <a:ext cx="6286699" cy="4389999"/>
          </a:xfrm>
          <a:prstGeom prst="rect">
            <a:avLst/>
          </a:prstGeom>
          <a:noFill/>
          <a:ln>
            <a:noFill/>
          </a:ln>
        </p:spPr>
      </p:pic>
      <p:sp>
        <p:nvSpPr>
          <p:cNvPr id="653" name="Shape 653"/>
          <p:cNvSpPr/>
          <p:nvPr/>
        </p:nvSpPr>
        <p:spPr>
          <a:xfrm>
            <a:off x="6634650" y="1587700"/>
            <a:ext cx="308700" cy="5256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54" name="Shape 654"/>
          <p:cNvSpPr/>
          <p:nvPr/>
        </p:nvSpPr>
        <p:spPr>
          <a:xfrm rot="-5400000">
            <a:off x="1020675" y="4262600"/>
            <a:ext cx="308700" cy="5256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55" name="Shape 655"/>
          <p:cNvSpPr/>
          <p:nvPr/>
        </p:nvSpPr>
        <p:spPr>
          <a:xfrm>
            <a:off x="6681825" y="4437325"/>
            <a:ext cx="748800" cy="197100"/>
          </a:xfrm>
          <a:prstGeom prst="rect">
            <a:avLst/>
          </a:prstGeom>
          <a:noFill/>
          <a:ln w="28575" cap="flat" cmpd="sng">
            <a:solidFill>
              <a:srgbClr val="FFFF00"/>
            </a:solidFill>
            <a:prstDash val="solid"/>
            <a:round/>
            <a:headEnd type="none" w="med" len="med"/>
            <a:tailEnd type="none" w="med" len="med"/>
          </a:ln>
        </p:spPr>
        <p:txBody>
          <a:bodyPr lIns="91425" tIns="91425" rIns="91425" bIns="91425" anchor="ctr" anchorCtr="0">
            <a:noAutofit/>
          </a:bodyPr>
          <a:lstStyle/>
          <a:p>
            <a:endParaRPr/>
          </a:p>
        </p:txBody>
      </p:sp>
      <p:sp>
        <p:nvSpPr>
          <p:cNvPr id="656" name="Shape 656"/>
          <p:cNvSpPr/>
          <p:nvPr/>
        </p:nvSpPr>
        <p:spPr>
          <a:xfrm>
            <a:off x="6681825" y="4437325"/>
            <a:ext cx="748800" cy="1971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657" name="Shape 657"/>
          <p:cNvSpPr/>
          <p:nvPr/>
        </p:nvSpPr>
        <p:spPr>
          <a:xfrm>
            <a:off x="6652275" y="5194050"/>
            <a:ext cx="748800" cy="197100"/>
          </a:xfrm>
          <a:prstGeom prst="rect">
            <a:avLst/>
          </a:prstGeom>
          <a:noFill/>
          <a:ln w="28575" cap="flat" cmpd="sng">
            <a:solidFill>
              <a:srgbClr val="FFFF00"/>
            </a:solidFill>
            <a:prstDash val="solid"/>
            <a:round/>
            <a:headEnd type="none" w="med" len="med"/>
            <a:tailEnd type="none" w="med" len="med"/>
          </a:ln>
        </p:spPr>
        <p:txBody>
          <a:bodyPr lIns="91425" tIns="91425" rIns="91425" bIns="91425" anchor="ctr" anchorCtr="0">
            <a:noAutofit/>
          </a:bodyPr>
          <a:lstStyle/>
          <a:p>
            <a:endParaRPr/>
          </a:p>
        </p:txBody>
      </p:sp>
      <p:sp>
        <p:nvSpPr>
          <p:cNvPr id="658" name="Shape 658"/>
          <p:cNvSpPr/>
          <p:nvPr/>
        </p:nvSpPr>
        <p:spPr>
          <a:xfrm>
            <a:off x="6652275" y="5194050"/>
            <a:ext cx="748800" cy="1971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659" name="Shape 659"/>
          <p:cNvSpPr/>
          <p:nvPr/>
        </p:nvSpPr>
        <p:spPr>
          <a:xfrm>
            <a:off x="6652275" y="5517275"/>
            <a:ext cx="748800" cy="197100"/>
          </a:xfrm>
          <a:prstGeom prst="rect">
            <a:avLst/>
          </a:prstGeom>
          <a:noFill/>
          <a:ln w="28575" cap="flat" cmpd="sng">
            <a:solidFill>
              <a:srgbClr val="FFFF00"/>
            </a:solidFill>
            <a:prstDash val="solid"/>
            <a:round/>
            <a:headEnd type="none" w="med" len="med"/>
            <a:tailEnd type="none" w="med" len="med"/>
          </a:ln>
        </p:spPr>
        <p:txBody>
          <a:bodyPr lIns="91425" tIns="91425" rIns="91425" bIns="91425" anchor="ctr" anchorCtr="0">
            <a:noAutofit/>
          </a:bodyPr>
          <a:lstStyle/>
          <a:p>
            <a:endParaRPr/>
          </a:p>
        </p:txBody>
      </p:sp>
      <p:sp>
        <p:nvSpPr>
          <p:cNvPr id="660" name="Shape 660"/>
          <p:cNvSpPr/>
          <p:nvPr/>
        </p:nvSpPr>
        <p:spPr>
          <a:xfrm>
            <a:off x="6652275" y="5517275"/>
            <a:ext cx="748800" cy="1971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661" name="Shape 661"/>
          <p:cNvSpPr/>
          <p:nvPr/>
        </p:nvSpPr>
        <p:spPr>
          <a:xfrm rot="-5400000">
            <a:off x="1107375" y="5029800"/>
            <a:ext cx="308700" cy="5256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62" name="Shape 662"/>
          <p:cNvSpPr/>
          <p:nvPr/>
        </p:nvSpPr>
        <p:spPr>
          <a:xfrm rot="-5400000">
            <a:off x="1107375" y="5381950"/>
            <a:ext cx="308700" cy="5256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63" name="Shape 663"/>
          <p:cNvSpPr/>
          <p:nvPr/>
        </p:nvSpPr>
        <p:spPr>
          <a:xfrm>
            <a:off x="6872325" y="4759887"/>
            <a:ext cx="308700" cy="308700"/>
          </a:xfrm>
          <a:prstGeom prst="mathPlus">
            <a:avLst>
              <a:gd name="adj1" fmla="val 2352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64" name="Shape 664"/>
          <p:cNvSpPr/>
          <p:nvPr/>
        </p:nvSpPr>
        <p:spPr>
          <a:xfrm>
            <a:off x="-34150" y="1562325"/>
            <a:ext cx="4000500" cy="324900"/>
          </a:xfrm>
          <a:prstGeom prst="rect">
            <a:avLst/>
          </a:prstGeom>
          <a:solidFill>
            <a:srgbClr val="6AA84F"/>
          </a:solidFill>
          <a:ln>
            <a:noFill/>
          </a:ln>
        </p:spPr>
        <p:txBody>
          <a:bodyPr lIns="91425" tIns="91425" rIns="91425" bIns="91425" anchor="ctr" anchorCtr="0">
            <a:noAutofit/>
          </a:bodyPr>
          <a:lstStyle/>
          <a:p>
            <a:r>
              <a:rPr lang="en" b="1">
                <a:solidFill>
                  <a:srgbClr val="FFFFFF"/>
                </a:solidFill>
              </a:rPr>
              <a:t>  Total General Fund Budgeted Expenditures</a:t>
            </a:r>
          </a:p>
        </p:txBody>
      </p:sp>
      <p:sp>
        <p:nvSpPr>
          <p:cNvPr id="665" name="Shape 665"/>
          <p:cNvSpPr txBox="1"/>
          <p:nvPr/>
        </p:nvSpPr>
        <p:spPr>
          <a:xfrm>
            <a:off x="7901225" y="5028550"/>
            <a:ext cx="1438500" cy="308700"/>
          </a:xfrm>
          <a:prstGeom prst="rect">
            <a:avLst/>
          </a:prstGeom>
          <a:noFill/>
          <a:ln>
            <a:noFill/>
          </a:ln>
        </p:spPr>
        <p:txBody>
          <a:bodyPr lIns="91425" tIns="91425" rIns="91425" bIns="91425" anchor="t" anchorCtr="0">
            <a:noAutofit/>
          </a:bodyPr>
          <a:lstStyle/>
          <a:p>
            <a:r>
              <a:rPr lang="en" sz="1200"/>
              <a:t>281,601,023.00</a:t>
            </a:r>
          </a:p>
        </p:txBody>
      </p:sp>
      <p:sp>
        <p:nvSpPr>
          <p:cNvPr id="666" name="Shape 666"/>
          <p:cNvSpPr/>
          <p:nvPr/>
        </p:nvSpPr>
        <p:spPr>
          <a:xfrm>
            <a:off x="7683700" y="5116575"/>
            <a:ext cx="272700" cy="236400"/>
          </a:xfrm>
          <a:prstGeom prst="mathEqual">
            <a:avLst>
              <a:gd name="adj1" fmla="val 23520"/>
              <a:gd name="adj2" fmla="val 1176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67" name="Shape 667"/>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20</a:t>
            </a:fld>
            <a:endParaRPr lang="en"/>
          </a:p>
        </p:txBody>
      </p:sp>
      <p:sp>
        <p:nvSpPr>
          <p:cNvPr id="20"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1358712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Shape 673" descr="Untitled333.png"/>
          <p:cNvPicPr preferRelativeResize="0"/>
          <p:nvPr/>
        </p:nvPicPr>
        <p:blipFill>
          <a:blip r:embed="rId3">
            <a:alphaModFix/>
          </a:blip>
          <a:stretch>
            <a:fillRect/>
          </a:stretch>
        </p:blipFill>
        <p:spPr>
          <a:xfrm>
            <a:off x="793168" y="4783698"/>
            <a:ext cx="2633548" cy="556383"/>
          </a:xfrm>
          <a:prstGeom prst="rect">
            <a:avLst/>
          </a:prstGeom>
          <a:noFill/>
          <a:ln w="9525" cap="flat" cmpd="sng">
            <a:solidFill>
              <a:srgbClr val="00FFFF"/>
            </a:solidFill>
            <a:prstDash val="solid"/>
            <a:round/>
            <a:headEnd type="none" w="med" len="med"/>
            <a:tailEnd type="none" w="med" len="med"/>
          </a:ln>
        </p:spPr>
      </p:pic>
      <p:pic>
        <p:nvPicPr>
          <p:cNvPr id="674" name="Shape 674" descr="Untitled24.png"/>
          <p:cNvPicPr preferRelativeResize="0"/>
          <p:nvPr/>
        </p:nvPicPr>
        <p:blipFill>
          <a:blip r:embed="rId4">
            <a:alphaModFix/>
          </a:blip>
          <a:stretch>
            <a:fillRect/>
          </a:stretch>
        </p:blipFill>
        <p:spPr>
          <a:xfrm>
            <a:off x="3862502" y="1913651"/>
            <a:ext cx="4927499" cy="3909067"/>
          </a:xfrm>
          <a:prstGeom prst="rect">
            <a:avLst/>
          </a:prstGeom>
          <a:noFill/>
          <a:ln>
            <a:noFill/>
          </a:ln>
        </p:spPr>
      </p:pic>
      <p:sp>
        <p:nvSpPr>
          <p:cNvPr id="675" name="Shape 675"/>
          <p:cNvSpPr/>
          <p:nvPr/>
        </p:nvSpPr>
        <p:spPr>
          <a:xfrm>
            <a:off x="0" y="857250"/>
            <a:ext cx="9144000" cy="819150"/>
          </a:xfrm>
          <a:prstGeom prst="rect">
            <a:avLst/>
          </a:prstGeom>
          <a:solidFill>
            <a:srgbClr val="0B5394"/>
          </a:solidFill>
          <a:ln>
            <a:noFill/>
          </a:ln>
        </p:spPr>
        <p:txBody>
          <a:bodyPr lIns="91425" tIns="91425" rIns="91425" bIns="91425" anchor="ctr" anchorCtr="0">
            <a:noAutofit/>
          </a:bodyPr>
          <a:lstStyle/>
          <a:p>
            <a:endParaRPr/>
          </a:p>
        </p:txBody>
      </p:sp>
      <p:sp>
        <p:nvSpPr>
          <p:cNvPr id="676" name="Shape 676"/>
          <p:cNvSpPr txBox="1">
            <a:spLocks noGrp="1"/>
          </p:cNvSpPr>
          <p:nvPr>
            <p:ph type="title"/>
          </p:nvPr>
        </p:nvSpPr>
        <p:spPr>
          <a:xfrm>
            <a:off x="-2104242" y="1103700"/>
            <a:ext cx="11607683" cy="572700"/>
          </a:xfrm>
          <a:prstGeom prst="rect">
            <a:avLst/>
          </a:prstGeom>
        </p:spPr>
        <p:txBody>
          <a:bodyPr vert="horz" lIns="91425" tIns="91425" rIns="91425" bIns="91425" rtlCol="0" anchor="t" anchorCtr="0">
            <a:noAutofit/>
          </a:bodyPr>
          <a:lstStyle/>
          <a:p>
            <a:pPr algn="ctr">
              <a:buClr>
                <a:schemeClr val="dk1"/>
              </a:buClr>
              <a:buSzPct val="45833"/>
            </a:pPr>
            <a:r>
              <a:rPr lang="en" sz="2400" b="1" dirty="0">
                <a:solidFill>
                  <a:schemeClr val="lt1"/>
                </a:solidFill>
                <a:latin typeface="Verdana"/>
                <a:ea typeface="Verdana"/>
                <a:cs typeface="Verdana"/>
                <a:sym typeface="Verdana"/>
              </a:rPr>
              <a:t>Completing the Budget Summary</a:t>
            </a:r>
          </a:p>
        </p:txBody>
      </p:sp>
      <p:sp>
        <p:nvSpPr>
          <p:cNvPr id="677" name="Shape 677"/>
          <p:cNvSpPr/>
          <p:nvPr/>
        </p:nvSpPr>
        <p:spPr>
          <a:xfrm>
            <a:off x="4447556" y="4751740"/>
            <a:ext cx="1125600" cy="347700"/>
          </a:xfrm>
          <a:prstGeom prst="rect">
            <a:avLst/>
          </a:prstGeom>
          <a:noFill/>
          <a:ln w="28575" cap="flat" cmpd="sng">
            <a:solidFill>
              <a:srgbClr val="FFFF00"/>
            </a:solidFill>
            <a:prstDash val="solid"/>
            <a:round/>
            <a:headEnd type="none" w="med" len="med"/>
            <a:tailEnd type="none" w="med" len="med"/>
          </a:ln>
        </p:spPr>
        <p:txBody>
          <a:bodyPr lIns="91425" tIns="91425" rIns="91425" bIns="91425" anchor="ctr" anchorCtr="0">
            <a:noAutofit/>
          </a:bodyPr>
          <a:lstStyle/>
          <a:p>
            <a:endParaRPr/>
          </a:p>
        </p:txBody>
      </p:sp>
      <p:sp>
        <p:nvSpPr>
          <p:cNvPr id="678" name="Shape 678"/>
          <p:cNvSpPr/>
          <p:nvPr/>
        </p:nvSpPr>
        <p:spPr>
          <a:xfrm>
            <a:off x="4447653" y="4751740"/>
            <a:ext cx="1125600" cy="3477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679" name="Shape 679"/>
          <p:cNvSpPr/>
          <p:nvPr/>
        </p:nvSpPr>
        <p:spPr>
          <a:xfrm rot="-5400000">
            <a:off x="1201444" y="4805956"/>
            <a:ext cx="300600" cy="5118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80" name="Shape 680"/>
          <p:cNvSpPr/>
          <p:nvPr/>
        </p:nvSpPr>
        <p:spPr>
          <a:xfrm>
            <a:off x="155234" y="1913650"/>
            <a:ext cx="3316982" cy="773450"/>
          </a:xfrm>
          <a:prstGeom prst="rect">
            <a:avLst/>
          </a:prstGeom>
          <a:solidFill>
            <a:srgbClr val="6AA84F"/>
          </a:solidFill>
          <a:ln>
            <a:noFill/>
          </a:ln>
        </p:spPr>
        <p:txBody>
          <a:bodyPr lIns="91425" tIns="91425" rIns="91425" bIns="91425" anchor="ctr" anchorCtr="0">
            <a:noAutofit/>
          </a:bodyPr>
          <a:lstStyle/>
          <a:p>
            <a:r>
              <a:rPr lang="en" b="1" dirty="0">
                <a:solidFill>
                  <a:srgbClr val="FFFFFF"/>
                </a:solidFill>
              </a:rPr>
              <a:t>  Total Funds Budgeted for Planned Actions/Services in LCAP Year</a:t>
            </a:r>
          </a:p>
        </p:txBody>
      </p:sp>
      <p:sp>
        <p:nvSpPr>
          <p:cNvPr id="681" name="Shape 681"/>
          <p:cNvSpPr/>
          <p:nvPr/>
        </p:nvSpPr>
        <p:spPr>
          <a:xfrm>
            <a:off x="2124472" y="4300817"/>
            <a:ext cx="300600" cy="5118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82" name="Shape 682"/>
          <p:cNvSpPr/>
          <p:nvPr/>
        </p:nvSpPr>
        <p:spPr>
          <a:xfrm>
            <a:off x="354000" y="3598206"/>
            <a:ext cx="3345600" cy="937200"/>
          </a:xfrm>
          <a:prstGeom prst="roundRect">
            <a:avLst>
              <a:gd name="adj" fmla="val 16667"/>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 sz="1000"/>
              <a:t>Note:</a:t>
            </a:r>
          </a:p>
          <a:p>
            <a:pPr marL="457200" indent="-292100">
              <a:buSzPct val="100000"/>
              <a:buChar char="●"/>
            </a:pPr>
            <a:r>
              <a:rPr lang="en" sz="1000"/>
              <a:t>Total of all amounts budgeted actions/services for 2017</a:t>
            </a:r>
          </a:p>
          <a:p>
            <a:pPr marL="457200" indent="-292100">
              <a:buSzPct val="100000"/>
              <a:buChar char="●"/>
            </a:pPr>
            <a:r>
              <a:rPr lang="en" sz="1000"/>
              <a:t>If amounts are duplicated in other Actions/Services, </a:t>
            </a:r>
            <a:r>
              <a:rPr lang="en" sz="1000" u="sng">
                <a:solidFill>
                  <a:srgbClr val="FF0000"/>
                </a:solidFill>
              </a:rPr>
              <a:t>ONLY COUNT ONCE</a:t>
            </a:r>
          </a:p>
        </p:txBody>
      </p:sp>
      <p:cxnSp>
        <p:nvCxnSpPr>
          <p:cNvPr id="683" name="Shape 683"/>
          <p:cNvCxnSpPr/>
          <p:nvPr/>
        </p:nvCxnSpPr>
        <p:spPr>
          <a:xfrm rot="10800000" flipH="1">
            <a:off x="3443607" y="4747776"/>
            <a:ext cx="1004100" cy="32100"/>
          </a:xfrm>
          <a:prstGeom prst="straightConnector1">
            <a:avLst/>
          </a:prstGeom>
          <a:noFill/>
          <a:ln w="9525" cap="flat" cmpd="sng">
            <a:solidFill>
              <a:schemeClr val="dk2"/>
            </a:solidFill>
            <a:prstDash val="solid"/>
            <a:round/>
            <a:headEnd type="none" w="lg" len="lg"/>
            <a:tailEnd type="none" w="lg" len="lg"/>
          </a:ln>
        </p:spPr>
      </p:cxnSp>
      <p:cxnSp>
        <p:nvCxnSpPr>
          <p:cNvPr id="684" name="Shape 684"/>
          <p:cNvCxnSpPr/>
          <p:nvPr/>
        </p:nvCxnSpPr>
        <p:spPr>
          <a:xfrm rot="10800000" flipH="1">
            <a:off x="3437206" y="5099762"/>
            <a:ext cx="1029600" cy="249300"/>
          </a:xfrm>
          <a:prstGeom prst="straightConnector1">
            <a:avLst/>
          </a:prstGeom>
          <a:noFill/>
          <a:ln w="9525" cap="flat" cmpd="sng">
            <a:solidFill>
              <a:schemeClr val="dk2"/>
            </a:solidFill>
            <a:prstDash val="solid"/>
            <a:round/>
            <a:headEnd type="none" w="lg" len="lg"/>
            <a:tailEnd type="none" w="lg" len="lg"/>
          </a:ln>
        </p:spPr>
      </p:cxnSp>
      <p:pic>
        <p:nvPicPr>
          <p:cNvPr id="685" name="Shape 685" descr="Untitled4444.png"/>
          <p:cNvPicPr preferRelativeResize="0"/>
          <p:nvPr/>
        </p:nvPicPr>
        <p:blipFill>
          <a:blip r:embed="rId5">
            <a:alphaModFix/>
          </a:blip>
          <a:stretch>
            <a:fillRect/>
          </a:stretch>
        </p:blipFill>
        <p:spPr>
          <a:xfrm>
            <a:off x="5880182" y="3133117"/>
            <a:ext cx="409304" cy="102344"/>
          </a:xfrm>
          <a:prstGeom prst="rect">
            <a:avLst/>
          </a:prstGeom>
          <a:noFill/>
          <a:ln>
            <a:noFill/>
          </a:ln>
        </p:spPr>
      </p:pic>
      <p:sp>
        <p:nvSpPr>
          <p:cNvPr id="686" name="Shape 686"/>
          <p:cNvSpPr txBox="1">
            <a:spLocks noGrp="1"/>
          </p:cNvSpPr>
          <p:nvPr>
            <p:ph type="sldNum" idx="12"/>
          </p:nvPr>
        </p:nvSpPr>
        <p:spPr>
          <a:xfrm>
            <a:off x="8686800" y="5520466"/>
            <a:ext cx="457201" cy="480284"/>
          </a:xfrm>
          <a:prstGeom prst="rect">
            <a:avLst/>
          </a:prstGeom>
        </p:spPr>
        <p:txBody>
          <a:bodyPr vert="horz" lIns="91425" tIns="91425" rIns="91425" bIns="91425" rtlCol="0" anchor="ctr" anchorCtr="0">
            <a:noAutofit/>
          </a:bodyPr>
          <a:lstStyle/>
          <a:p>
            <a:fld id="{00000000-1234-1234-1234-123412341234}" type="slidenum">
              <a:rPr lang="en"/>
              <a:pPr/>
              <a:t>21</a:t>
            </a:fld>
            <a:endParaRPr lang="en" dirty="0"/>
          </a:p>
        </p:txBody>
      </p:sp>
      <p:sp>
        <p:nvSpPr>
          <p:cNvPr id="16"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298796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Shape 692"/>
          <p:cNvSpPr/>
          <p:nvPr/>
        </p:nvSpPr>
        <p:spPr>
          <a:xfrm>
            <a:off x="50" y="857250"/>
            <a:ext cx="9144000" cy="585900"/>
          </a:xfrm>
          <a:prstGeom prst="rect">
            <a:avLst/>
          </a:prstGeom>
          <a:solidFill>
            <a:srgbClr val="0B5394"/>
          </a:solidFill>
          <a:ln>
            <a:noFill/>
          </a:ln>
        </p:spPr>
        <p:txBody>
          <a:bodyPr lIns="91425" tIns="91425" rIns="91425" bIns="91425" anchor="ctr" anchorCtr="0">
            <a:noAutofit/>
          </a:bodyPr>
          <a:lstStyle/>
          <a:p>
            <a:endParaRPr/>
          </a:p>
        </p:txBody>
      </p:sp>
      <p:pic>
        <p:nvPicPr>
          <p:cNvPr id="693" name="Shape 693" descr="Untitled2.png"/>
          <p:cNvPicPr preferRelativeResize="0"/>
          <p:nvPr/>
        </p:nvPicPr>
        <p:blipFill>
          <a:blip r:embed="rId3">
            <a:alphaModFix/>
          </a:blip>
          <a:stretch>
            <a:fillRect/>
          </a:stretch>
        </p:blipFill>
        <p:spPr>
          <a:xfrm>
            <a:off x="1626374" y="1509900"/>
            <a:ext cx="5913674" cy="4425974"/>
          </a:xfrm>
          <a:prstGeom prst="rect">
            <a:avLst/>
          </a:prstGeom>
          <a:noFill/>
          <a:ln>
            <a:noFill/>
          </a:ln>
        </p:spPr>
      </p:pic>
      <p:sp>
        <p:nvSpPr>
          <p:cNvPr id="694" name="Shape 694"/>
          <p:cNvSpPr txBox="1">
            <a:spLocks noGrp="1"/>
          </p:cNvSpPr>
          <p:nvPr>
            <p:ph type="title"/>
          </p:nvPr>
        </p:nvSpPr>
        <p:spPr>
          <a:xfrm>
            <a:off x="166387" y="870500"/>
            <a:ext cx="8520600" cy="572700"/>
          </a:xfrm>
          <a:prstGeom prst="rect">
            <a:avLst/>
          </a:prstGeom>
        </p:spPr>
        <p:txBody>
          <a:bodyPr vert="horz" lIns="91425" tIns="91425" rIns="91425" bIns="91425" rtlCol="0" anchor="t" anchorCtr="0">
            <a:noAutofit/>
          </a:bodyPr>
          <a:lstStyle/>
          <a:p>
            <a:pPr algn="ctr">
              <a:buClr>
                <a:schemeClr val="dk1"/>
              </a:buClr>
              <a:buSzPct val="45833"/>
            </a:pPr>
            <a:r>
              <a:rPr lang="en" sz="2400" b="1">
                <a:solidFill>
                  <a:schemeClr val="lt1"/>
                </a:solidFill>
                <a:latin typeface="Verdana"/>
                <a:ea typeface="Verdana"/>
                <a:cs typeface="Verdana"/>
                <a:sym typeface="Verdana"/>
              </a:rPr>
              <a:t>Completing the Budget Summary</a:t>
            </a:r>
          </a:p>
        </p:txBody>
      </p:sp>
      <p:sp>
        <p:nvSpPr>
          <p:cNvPr id="695" name="Shape 695"/>
          <p:cNvSpPr/>
          <p:nvPr/>
        </p:nvSpPr>
        <p:spPr>
          <a:xfrm>
            <a:off x="6791175" y="1435300"/>
            <a:ext cx="308700" cy="5256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96" name="Shape 696"/>
          <p:cNvSpPr/>
          <p:nvPr/>
        </p:nvSpPr>
        <p:spPr>
          <a:xfrm>
            <a:off x="6571125" y="4910300"/>
            <a:ext cx="748800" cy="197100"/>
          </a:xfrm>
          <a:prstGeom prst="rect">
            <a:avLst/>
          </a:prstGeom>
          <a:noFill/>
          <a:ln w="28575" cap="flat" cmpd="sng">
            <a:solidFill>
              <a:srgbClr val="FFFF00"/>
            </a:solidFill>
            <a:prstDash val="solid"/>
            <a:round/>
            <a:headEnd type="none" w="med" len="med"/>
            <a:tailEnd type="none" w="med" len="med"/>
          </a:ln>
        </p:spPr>
        <p:txBody>
          <a:bodyPr lIns="91425" tIns="91425" rIns="91425" bIns="91425" anchor="ctr" anchorCtr="0">
            <a:noAutofit/>
          </a:bodyPr>
          <a:lstStyle/>
          <a:p>
            <a:endParaRPr/>
          </a:p>
        </p:txBody>
      </p:sp>
      <p:sp>
        <p:nvSpPr>
          <p:cNvPr id="697" name="Shape 697"/>
          <p:cNvSpPr/>
          <p:nvPr/>
        </p:nvSpPr>
        <p:spPr>
          <a:xfrm>
            <a:off x="6571125" y="4910300"/>
            <a:ext cx="748800" cy="1971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698" name="Shape 698"/>
          <p:cNvSpPr/>
          <p:nvPr/>
        </p:nvSpPr>
        <p:spPr>
          <a:xfrm>
            <a:off x="6414600" y="5546200"/>
            <a:ext cx="748800" cy="197100"/>
          </a:xfrm>
          <a:prstGeom prst="rect">
            <a:avLst/>
          </a:prstGeom>
          <a:noFill/>
          <a:ln w="28575" cap="flat" cmpd="sng">
            <a:solidFill>
              <a:srgbClr val="FFFF00"/>
            </a:solidFill>
            <a:prstDash val="solid"/>
            <a:round/>
            <a:headEnd type="none" w="med" len="med"/>
            <a:tailEnd type="none" w="med" len="med"/>
          </a:ln>
        </p:spPr>
        <p:txBody>
          <a:bodyPr lIns="91425" tIns="91425" rIns="91425" bIns="91425" anchor="ctr" anchorCtr="0">
            <a:noAutofit/>
          </a:bodyPr>
          <a:lstStyle/>
          <a:p>
            <a:endParaRPr/>
          </a:p>
        </p:txBody>
      </p:sp>
      <p:sp>
        <p:nvSpPr>
          <p:cNvPr id="699" name="Shape 699"/>
          <p:cNvSpPr/>
          <p:nvPr/>
        </p:nvSpPr>
        <p:spPr>
          <a:xfrm>
            <a:off x="6414600" y="5546200"/>
            <a:ext cx="748800" cy="1971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700" name="Shape 700"/>
          <p:cNvSpPr/>
          <p:nvPr/>
        </p:nvSpPr>
        <p:spPr>
          <a:xfrm rot="-5400000">
            <a:off x="1254825" y="4725000"/>
            <a:ext cx="308700" cy="5256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01" name="Shape 701"/>
          <p:cNvSpPr/>
          <p:nvPr/>
        </p:nvSpPr>
        <p:spPr>
          <a:xfrm rot="-5400000">
            <a:off x="1254825" y="5381950"/>
            <a:ext cx="308700" cy="5256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02" name="Shape 702"/>
          <p:cNvSpPr/>
          <p:nvPr/>
        </p:nvSpPr>
        <p:spPr>
          <a:xfrm>
            <a:off x="6809175" y="5174400"/>
            <a:ext cx="272700" cy="236400"/>
          </a:xfrm>
          <a:prstGeom prst="mathMinus">
            <a:avLst>
              <a:gd name="adj1" fmla="val 2352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03" name="Shape 703"/>
          <p:cNvSpPr/>
          <p:nvPr/>
        </p:nvSpPr>
        <p:spPr>
          <a:xfrm>
            <a:off x="-34150" y="1535650"/>
            <a:ext cx="4000500" cy="324900"/>
          </a:xfrm>
          <a:prstGeom prst="rect">
            <a:avLst/>
          </a:prstGeom>
          <a:solidFill>
            <a:srgbClr val="6AA84F"/>
          </a:solidFill>
          <a:ln>
            <a:noFill/>
          </a:ln>
        </p:spPr>
        <p:txBody>
          <a:bodyPr lIns="91425" tIns="91425" rIns="91425" bIns="91425" anchor="ctr" anchorCtr="0">
            <a:noAutofit/>
          </a:bodyPr>
          <a:lstStyle/>
          <a:p>
            <a:r>
              <a:rPr lang="en" b="1">
                <a:solidFill>
                  <a:srgbClr val="FFFFFF"/>
                </a:solidFill>
              </a:rPr>
              <a:t>  Total Projected LCFF Revenues</a:t>
            </a:r>
          </a:p>
        </p:txBody>
      </p:sp>
      <p:sp>
        <p:nvSpPr>
          <p:cNvPr id="704" name="Shape 704"/>
          <p:cNvSpPr txBox="1"/>
          <p:nvPr/>
        </p:nvSpPr>
        <p:spPr>
          <a:xfrm>
            <a:off x="7781700" y="5102000"/>
            <a:ext cx="1438500" cy="308700"/>
          </a:xfrm>
          <a:prstGeom prst="rect">
            <a:avLst/>
          </a:prstGeom>
          <a:noFill/>
          <a:ln>
            <a:noFill/>
          </a:ln>
        </p:spPr>
        <p:txBody>
          <a:bodyPr lIns="91425" tIns="91425" rIns="91425" bIns="91425" anchor="t" anchorCtr="0">
            <a:noAutofit/>
          </a:bodyPr>
          <a:lstStyle/>
          <a:p>
            <a:r>
              <a:rPr lang="en" sz="1200"/>
              <a:t>220,789,795.00</a:t>
            </a:r>
          </a:p>
        </p:txBody>
      </p:sp>
      <p:sp>
        <p:nvSpPr>
          <p:cNvPr id="705" name="Shape 705"/>
          <p:cNvSpPr/>
          <p:nvPr/>
        </p:nvSpPr>
        <p:spPr>
          <a:xfrm>
            <a:off x="7553175" y="5192775"/>
            <a:ext cx="272700" cy="236400"/>
          </a:xfrm>
          <a:prstGeom prst="mathEqual">
            <a:avLst>
              <a:gd name="adj1" fmla="val 23520"/>
              <a:gd name="adj2" fmla="val 1176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06" name="Shape 706"/>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22</a:t>
            </a:fld>
            <a:endParaRPr lang="en"/>
          </a:p>
        </p:txBody>
      </p:sp>
      <p:sp>
        <p:nvSpPr>
          <p:cNvPr id="17"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211036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776400" y="2025200"/>
            <a:ext cx="7591200" cy="3805200"/>
          </a:xfrm>
          <a:prstGeom prst="rect">
            <a:avLst/>
          </a:prstGeom>
        </p:spPr>
        <p:txBody>
          <a:bodyPr vert="horz" lIns="91425" tIns="91425" rIns="91425" bIns="91425" rtlCol="0" anchor="t" anchorCtr="0">
            <a:noAutofit/>
          </a:bodyPr>
          <a:lstStyle/>
          <a:p>
            <a:pPr>
              <a:spcBef>
                <a:spcPts val="600"/>
              </a:spcBef>
              <a:spcAft>
                <a:spcPts val="0"/>
              </a:spcAft>
              <a:buClr>
                <a:schemeClr val="dk1"/>
              </a:buClr>
              <a:buSzPct val="68750"/>
              <a:buNone/>
            </a:pPr>
            <a:r>
              <a:rPr lang="en" sz="1600" b="1" dirty="0">
                <a:solidFill>
                  <a:srgbClr val="3C78D8"/>
                </a:solidFill>
                <a:latin typeface="Verdana"/>
                <a:ea typeface="Verdana"/>
                <a:cs typeface="Verdana"/>
                <a:sym typeface="Verdana"/>
              </a:rPr>
              <a:t>Potential Items to Include in </a:t>
            </a:r>
            <a:r>
              <a:rPr lang="en" sz="1600" b="1" u="sng" dirty="0">
                <a:solidFill>
                  <a:srgbClr val="FF0000"/>
                </a:solidFill>
                <a:latin typeface="Verdana"/>
                <a:ea typeface="Verdana"/>
                <a:cs typeface="Verdana"/>
                <a:sym typeface="Verdana"/>
              </a:rPr>
              <a:t>Brief</a:t>
            </a:r>
            <a:r>
              <a:rPr lang="en" sz="1600" b="1" dirty="0">
                <a:solidFill>
                  <a:srgbClr val="3C78D8"/>
                </a:solidFill>
                <a:latin typeface="Verdana"/>
                <a:ea typeface="Verdana"/>
                <a:cs typeface="Verdana"/>
                <a:sym typeface="Verdana"/>
              </a:rPr>
              <a:t> Description</a:t>
            </a:r>
          </a:p>
          <a:p>
            <a:pPr marL="457200" indent="-323850">
              <a:lnSpc>
                <a:spcPct val="115000"/>
              </a:lnSpc>
              <a:spcBef>
                <a:spcPts val="500"/>
              </a:spcBef>
              <a:spcAft>
                <a:spcPts val="0"/>
              </a:spcAft>
              <a:buClr>
                <a:schemeClr val="dk1"/>
              </a:buClr>
              <a:buFont typeface="Verdana"/>
            </a:pPr>
            <a:r>
              <a:rPr lang="en" dirty="0">
                <a:solidFill>
                  <a:schemeClr val="dk1"/>
                </a:solidFill>
                <a:latin typeface="Verdana"/>
                <a:ea typeface="Verdana"/>
                <a:cs typeface="Verdana"/>
                <a:sym typeface="Verdana"/>
              </a:rPr>
              <a:t>Cost of base program</a:t>
            </a:r>
          </a:p>
          <a:p>
            <a:pPr marL="457200" indent="-323850">
              <a:lnSpc>
                <a:spcPct val="115000"/>
              </a:lnSpc>
              <a:spcBef>
                <a:spcPts val="500"/>
              </a:spcBef>
              <a:spcAft>
                <a:spcPts val="0"/>
              </a:spcAft>
              <a:buClr>
                <a:schemeClr val="dk1"/>
              </a:buClr>
              <a:buFont typeface="Verdana"/>
            </a:pPr>
            <a:r>
              <a:rPr lang="en" dirty="0">
                <a:solidFill>
                  <a:schemeClr val="dk1"/>
                </a:solidFill>
                <a:latin typeface="Verdana"/>
                <a:ea typeface="Verdana"/>
                <a:cs typeface="Verdana"/>
                <a:sym typeface="Verdana"/>
              </a:rPr>
              <a:t>General cost of overhead</a:t>
            </a:r>
          </a:p>
          <a:p>
            <a:pPr marL="457200" indent="-323850">
              <a:lnSpc>
                <a:spcPct val="115000"/>
              </a:lnSpc>
              <a:spcBef>
                <a:spcPts val="500"/>
              </a:spcBef>
              <a:spcAft>
                <a:spcPts val="0"/>
              </a:spcAft>
              <a:buClr>
                <a:schemeClr val="dk1"/>
              </a:buClr>
              <a:buFont typeface="Verdana"/>
            </a:pPr>
            <a:r>
              <a:rPr lang="en" dirty="0">
                <a:solidFill>
                  <a:schemeClr val="dk1"/>
                </a:solidFill>
                <a:latin typeface="Verdana"/>
                <a:ea typeface="Verdana"/>
                <a:cs typeface="Verdana"/>
                <a:sym typeface="Verdana"/>
              </a:rPr>
              <a:t>Contributions to program not included in LCAP</a:t>
            </a:r>
          </a:p>
          <a:p>
            <a:pPr marL="457200" indent="-323850">
              <a:lnSpc>
                <a:spcPct val="115000"/>
              </a:lnSpc>
              <a:spcBef>
                <a:spcPts val="500"/>
              </a:spcBef>
              <a:spcAft>
                <a:spcPts val="0"/>
              </a:spcAft>
              <a:buClr>
                <a:schemeClr val="dk1"/>
              </a:buClr>
              <a:buFont typeface="Verdana"/>
            </a:pPr>
            <a:r>
              <a:rPr lang="en" dirty="0">
                <a:solidFill>
                  <a:schemeClr val="dk1"/>
                </a:solidFill>
                <a:latin typeface="Verdana"/>
                <a:ea typeface="Verdana"/>
                <a:cs typeface="Verdana"/>
                <a:sym typeface="Verdana"/>
              </a:rPr>
              <a:t>Mandatory contributions to Routine Restricted Maintenance</a:t>
            </a:r>
          </a:p>
          <a:p>
            <a:pPr marL="457200" indent="-323850">
              <a:lnSpc>
                <a:spcPct val="115000"/>
              </a:lnSpc>
              <a:spcBef>
                <a:spcPts val="500"/>
              </a:spcBef>
              <a:spcAft>
                <a:spcPts val="0"/>
              </a:spcAft>
              <a:buClr>
                <a:schemeClr val="dk1"/>
              </a:buClr>
              <a:buFont typeface="Verdana"/>
            </a:pPr>
            <a:r>
              <a:rPr lang="en" dirty="0">
                <a:solidFill>
                  <a:schemeClr val="dk1"/>
                </a:solidFill>
                <a:latin typeface="Verdana"/>
                <a:ea typeface="Verdana"/>
                <a:cs typeface="Verdana"/>
                <a:sym typeface="Verdana"/>
              </a:rPr>
              <a:t>Anything else that might:</a:t>
            </a:r>
          </a:p>
          <a:p>
            <a:pPr marL="457200" indent="0">
              <a:lnSpc>
                <a:spcPct val="115000"/>
              </a:lnSpc>
              <a:spcBef>
                <a:spcPts val="500"/>
              </a:spcBef>
              <a:spcAft>
                <a:spcPts val="0"/>
              </a:spcAft>
              <a:buNone/>
            </a:pPr>
            <a:r>
              <a:rPr lang="en" dirty="0">
                <a:solidFill>
                  <a:schemeClr val="dk1"/>
                </a:solidFill>
                <a:latin typeface="Verdana"/>
                <a:ea typeface="Verdana"/>
                <a:cs typeface="Verdana"/>
                <a:sym typeface="Verdana"/>
              </a:rPr>
              <a:t>a) Help stakeholders understand overall cost of education</a:t>
            </a:r>
          </a:p>
          <a:p>
            <a:pPr marL="457200" indent="0">
              <a:lnSpc>
                <a:spcPct val="115000"/>
              </a:lnSpc>
              <a:spcBef>
                <a:spcPts val="500"/>
              </a:spcBef>
              <a:spcAft>
                <a:spcPts val="0"/>
              </a:spcAft>
              <a:buNone/>
            </a:pPr>
            <a:r>
              <a:rPr lang="en" dirty="0">
                <a:solidFill>
                  <a:schemeClr val="dk1"/>
                </a:solidFill>
                <a:latin typeface="Verdana"/>
                <a:ea typeface="Verdana"/>
                <a:cs typeface="Verdana"/>
                <a:sym typeface="Verdana"/>
              </a:rPr>
              <a:t>b) Be useful for district to share</a:t>
            </a:r>
          </a:p>
          <a:p>
            <a:pPr marL="457200" indent="-323850">
              <a:lnSpc>
                <a:spcPct val="115000"/>
              </a:lnSpc>
              <a:spcBef>
                <a:spcPts val="500"/>
              </a:spcBef>
              <a:spcAft>
                <a:spcPts val="0"/>
              </a:spcAft>
              <a:buClr>
                <a:srgbClr val="FF9900"/>
              </a:buClr>
              <a:buFont typeface="Verdana"/>
            </a:pPr>
            <a:r>
              <a:rPr lang="en" u="sng" dirty="0">
                <a:solidFill>
                  <a:srgbClr val="FF9900"/>
                </a:solidFill>
                <a:latin typeface="Verdana"/>
                <a:ea typeface="Verdana"/>
                <a:cs typeface="Verdana"/>
                <a:sym typeface="Verdana"/>
              </a:rPr>
              <a:t>Could be opportunity rather than challenge</a:t>
            </a:r>
          </a:p>
          <a:p>
            <a:pPr>
              <a:spcBef>
                <a:spcPts val="500"/>
              </a:spcBef>
              <a:spcAft>
                <a:spcPts val="0"/>
              </a:spcAft>
              <a:buNone/>
            </a:pPr>
            <a:endParaRPr sz="1400" dirty="0">
              <a:solidFill>
                <a:srgbClr val="629DD1"/>
              </a:solidFill>
              <a:latin typeface="Verdana"/>
              <a:ea typeface="Verdana"/>
              <a:cs typeface="Verdana"/>
              <a:sym typeface="Verdana"/>
            </a:endParaRPr>
          </a:p>
          <a:p>
            <a:pPr>
              <a:spcBef>
                <a:spcPts val="600"/>
              </a:spcBef>
              <a:spcAft>
                <a:spcPts val="0"/>
              </a:spcAft>
              <a:buNone/>
            </a:pPr>
            <a:endParaRPr dirty="0">
              <a:solidFill>
                <a:srgbClr val="629DD1"/>
              </a:solidFill>
            </a:endParaRPr>
          </a:p>
          <a:p>
            <a:pPr>
              <a:spcBef>
                <a:spcPts val="600"/>
              </a:spcBef>
              <a:spcAft>
                <a:spcPts val="0"/>
              </a:spcAft>
              <a:buClr>
                <a:schemeClr val="dk1"/>
              </a:buClr>
              <a:buSzPct val="61111"/>
              <a:buNone/>
            </a:pPr>
            <a:endParaRPr dirty="0">
              <a:solidFill>
                <a:schemeClr val="dk1"/>
              </a:solidFill>
            </a:endParaRPr>
          </a:p>
          <a:p>
            <a:pPr>
              <a:buNone/>
            </a:pPr>
            <a:endParaRPr dirty="0"/>
          </a:p>
        </p:txBody>
      </p:sp>
      <p:sp>
        <p:nvSpPr>
          <p:cNvPr id="713" name="Shape 713"/>
          <p:cNvSpPr/>
          <p:nvPr/>
        </p:nvSpPr>
        <p:spPr>
          <a:xfrm>
            <a:off x="50" y="857250"/>
            <a:ext cx="9144000" cy="585900"/>
          </a:xfrm>
          <a:prstGeom prst="rect">
            <a:avLst/>
          </a:prstGeom>
          <a:solidFill>
            <a:srgbClr val="0B5394"/>
          </a:solidFill>
          <a:ln>
            <a:noFill/>
          </a:ln>
        </p:spPr>
        <p:txBody>
          <a:bodyPr lIns="91425" tIns="91425" rIns="91425" bIns="91425" anchor="ctr" anchorCtr="0">
            <a:noAutofit/>
          </a:bodyPr>
          <a:lstStyle/>
          <a:p>
            <a:endParaRPr/>
          </a:p>
        </p:txBody>
      </p:sp>
      <p:sp>
        <p:nvSpPr>
          <p:cNvPr id="714" name="Shape 714"/>
          <p:cNvSpPr txBox="1">
            <a:spLocks noGrp="1"/>
          </p:cNvSpPr>
          <p:nvPr>
            <p:ph type="title"/>
          </p:nvPr>
        </p:nvSpPr>
        <p:spPr>
          <a:xfrm>
            <a:off x="166387" y="870500"/>
            <a:ext cx="8520600" cy="572700"/>
          </a:xfrm>
          <a:prstGeom prst="rect">
            <a:avLst/>
          </a:prstGeom>
        </p:spPr>
        <p:txBody>
          <a:bodyPr vert="horz" lIns="91425" tIns="91425" rIns="91425" bIns="91425" rtlCol="0" anchor="t" anchorCtr="0">
            <a:noAutofit/>
          </a:bodyPr>
          <a:lstStyle/>
          <a:p>
            <a:pPr algn="ctr"/>
            <a:r>
              <a:rPr lang="en" sz="2400" b="1">
                <a:solidFill>
                  <a:schemeClr val="lt1"/>
                </a:solidFill>
                <a:latin typeface="Verdana"/>
                <a:ea typeface="Verdana"/>
                <a:cs typeface="Verdana"/>
                <a:sym typeface="Verdana"/>
              </a:rPr>
              <a:t>Completing the Budget Summary</a:t>
            </a:r>
          </a:p>
        </p:txBody>
      </p:sp>
      <p:sp>
        <p:nvSpPr>
          <p:cNvPr id="715" name="Shape 715"/>
          <p:cNvSpPr/>
          <p:nvPr/>
        </p:nvSpPr>
        <p:spPr>
          <a:xfrm>
            <a:off x="304850" y="1600200"/>
            <a:ext cx="6095950" cy="324900"/>
          </a:xfrm>
          <a:prstGeom prst="rect">
            <a:avLst/>
          </a:prstGeom>
          <a:solidFill>
            <a:srgbClr val="6AA84F"/>
          </a:solidFill>
          <a:ln>
            <a:noFill/>
          </a:ln>
        </p:spPr>
        <p:txBody>
          <a:bodyPr lIns="91425" tIns="91425" rIns="91425" bIns="91425" anchor="ctr" anchorCtr="0">
            <a:noAutofit/>
          </a:bodyPr>
          <a:lstStyle/>
          <a:p>
            <a:r>
              <a:rPr lang="en" b="1" dirty="0">
                <a:solidFill>
                  <a:srgbClr val="FFFFFF"/>
                </a:solidFill>
              </a:rPr>
              <a:t>  Description of Budgeted Expenditures Not Included in LCAP</a:t>
            </a:r>
          </a:p>
        </p:txBody>
      </p:sp>
      <p:sp>
        <p:nvSpPr>
          <p:cNvPr id="716" name="Shape 716"/>
          <p:cNvSpPr txBox="1"/>
          <p:nvPr/>
        </p:nvSpPr>
        <p:spPr>
          <a:xfrm>
            <a:off x="7317825" y="4902024"/>
            <a:ext cx="1622700" cy="928375"/>
          </a:xfrm>
          <a:prstGeom prst="rect">
            <a:avLst/>
          </a:prstGeom>
          <a:noFill/>
          <a:ln w="9525" cap="flat" cmpd="sng">
            <a:solidFill>
              <a:srgbClr val="674EA7"/>
            </a:solidFill>
            <a:prstDash val="solid"/>
            <a:round/>
            <a:headEnd type="none" w="med" len="med"/>
            <a:tailEnd type="none" w="med" len="med"/>
          </a:ln>
        </p:spPr>
        <p:txBody>
          <a:bodyPr lIns="91425" tIns="91425" rIns="91425" bIns="91425" anchor="t" anchorCtr="0">
            <a:noAutofit/>
          </a:bodyPr>
          <a:lstStyle/>
          <a:p>
            <a:r>
              <a:rPr lang="en" b="1" u="sng" dirty="0">
                <a:solidFill>
                  <a:srgbClr val="351C75"/>
                </a:solidFill>
              </a:rPr>
              <a:t>Brief</a:t>
            </a:r>
            <a:r>
              <a:rPr lang="en" b="1" dirty="0">
                <a:solidFill>
                  <a:srgbClr val="351C75"/>
                </a:solidFill>
              </a:rPr>
              <a:t>: </a:t>
            </a:r>
            <a:r>
              <a:rPr lang="en" b="1" i="1" dirty="0">
                <a:solidFill>
                  <a:srgbClr val="351C75"/>
                </a:solidFill>
              </a:rPr>
              <a:t>using only a few words</a:t>
            </a:r>
          </a:p>
        </p:txBody>
      </p:sp>
      <p:sp>
        <p:nvSpPr>
          <p:cNvPr id="717" name="Shape 717"/>
          <p:cNvSpPr txBox="1"/>
          <p:nvPr/>
        </p:nvSpPr>
        <p:spPr>
          <a:xfrm>
            <a:off x="7317825" y="4443325"/>
            <a:ext cx="1622700" cy="453300"/>
          </a:xfrm>
          <a:prstGeom prst="rect">
            <a:avLst/>
          </a:prstGeom>
          <a:solidFill>
            <a:srgbClr val="674EA7"/>
          </a:solidFill>
          <a:ln w="9525" cap="flat" cmpd="sng">
            <a:solidFill>
              <a:srgbClr val="674EA7"/>
            </a:solidFill>
            <a:prstDash val="solid"/>
            <a:round/>
            <a:headEnd type="none" w="med" len="med"/>
            <a:tailEnd type="none" w="med" len="med"/>
          </a:ln>
        </p:spPr>
        <p:txBody>
          <a:bodyPr lIns="91425" tIns="91425" rIns="91425" bIns="91425" anchor="ctr" anchorCtr="0">
            <a:noAutofit/>
          </a:bodyPr>
          <a:lstStyle/>
          <a:p>
            <a:pPr algn="ctr"/>
            <a:r>
              <a:rPr lang="en" sz="1200">
                <a:solidFill>
                  <a:srgbClr val="FFFFFF"/>
                </a:solidFill>
              </a:rPr>
              <a:t>Merriam-Webster Definition</a:t>
            </a:r>
          </a:p>
        </p:txBody>
      </p:sp>
      <p:sp>
        <p:nvSpPr>
          <p:cNvPr id="718" name="Shape 718"/>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23</a:t>
            </a:fld>
            <a:endParaRPr lang="en"/>
          </a:p>
        </p:txBody>
      </p:sp>
      <p:sp>
        <p:nvSpPr>
          <p:cNvPr id="10"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448128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p:nvPr/>
        </p:nvSpPr>
        <p:spPr>
          <a:xfrm>
            <a:off x="0" y="857250"/>
            <a:ext cx="8001000" cy="5143500"/>
          </a:xfrm>
          <a:prstGeom prst="rtTriangle">
            <a:avLst/>
          </a:prstGeom>
          <a:solidFill>
            <a:srgbClr val="F3F3F3"/>
          </a:solidFill>
          <a:ln w="9525" cap="flat" cmpd="sng">
            <a:solidFill>
              <a:srgbClr val="F3F3F3"/>
            </a:solidFill>
            <a:prstDash val="solid"/>
            <a:round/>
            <a:headEnd type="none" w="med" len="med"/>
            <a:tailEnd type="none" w="med" len="med"/>
          </a:ln>
        </p:spPr>
        <p:txBody>
          <a:bodyPr lIns="91425" tIns="91425" rIns="91425" bIns="91425" anchor="ctr" anchorCtr="0">
            <a:noAutofit/>
          </a:bodyPr>
          <a:lstStyle/>
          <a:p>
            <a:endParaRPr/>
          </a:p>
        </p:txBody>
      </p:sp>
      <p:sp>
        <p:nvSpPr>
          <p:cNvPr id="725" name="Shape 725"/>
          <p:cNvSpPr/>
          <p:nvPr/>
        </p:nvSpPr>
        <p:spPr>
          <a:xfrm rot="10800000" flipH="1">
            <a:off x="815900" y="1133325"/>
            <a:ext cx="7476300" cy="777481"/>
          </a:xfrm>
          <a:prstGeom prst="parallelogram">
            <a:avLst>
              <a:gd name="adj" fmla="val 44596"/>
            </a:avLst>
          </a:prstGeom>
          <a:solidFill>
            <a:srgbClr val="0B5394"/>
          </a:solidFill>
          <a:ln>
            <a:noFill/>
          </a:ln>
        </p:spPr>
        <p:txBody>
          <a:bodyPr lIns="91425" tIns="91425" rIns="91425" bIns="91425" anchor="ctr" anchorCtr="0">
            <a:noAutofit/>
          </a:bodyPr>
          <a:lstStyle/>
          <a:p>
            <a:endParaRPr/>
          </a:p>
        </p:txBody>
      </p:sp>
      <p:sp>
        <p:nvSpPr>
          <p:cNvPr id="726" name="Shape 726"/>
          <p:cNvSpPr/>
          <p:nvPr/>
        </p:nvSpPr>
        <p:spPr>
          <a:xfrm rot="10800000" flipH="1">
            <a:off x="7924800" y="1124505"/>
            <a:ext cx="1219200" cy="786301"/>
          </a:xfrm>
          <a:prstGeom prst="parallelogram">
            <a:avLst>
              <a:gd name="adj" fmla="val 44739"/>
            </a:avLst>
          </a:prstGeom>
          <a:solidFill>
            <a:srgbClr val="F1C232"/>
          </a:solidFill>
          <a:ln>
            <a:noFill/>
          </a:ln>
        </p:spPr>
        <p:txBody>
          <a:bodyPr lIns="91425" tIns="91425" rIns="91425" bIns="91425" anchor="ctr" anchorCtr="0">
            <a:noAutofit/>
          </a:bodyPr>
          <a:lstStyle/>
          <a:p>
            <a:endParaRPr/>
          </a:p>
        </p:txBody>
      </p:sp>
      <p:sp>
        <p:nvSpPr>
          <p:cNvPr id="727" name="Shape 727"/>
          <p:cNvSpPr txBox="1">
            <a:spLocks noGrp="1"/>
          </p:cNvSpPr>
          <p:nvPr>
            <p:ph type="title"/>
          </p:nvPr>
        </p:nvSpPr>
        <p:spPr>
          <a:xfrm>
            <a:off x="1153200" y="1221525"/>
            <a:ext cx="8520600" cy="572700"/>
          </a:xfrm>
          <a:prstGeom prst="rect">
            <a:avLst/>
          </a:prstGeom>
        </p:spPr>
        <p:txBody>
          <a:bodyPr vert="horz" lIns="91425" tIns="91425" rIns="91425" bIns="91425" rtlCol="0" anchor="t" anchorCtr="0">
            <a:noAutofit/>
          </a:bodyPr>
          <a:lstStyle/>
          <a:p>
            <a:pPr>
              <a:buClr>
                <a:schemeClr val="dk1"/>
              </a:buClr>
              <a:buSzPct val="45833"/>
            </a:pPr>
            <a:r>
              <a:rPr lang="en" sz="2400" b="1" dirty="0">
                <a:solidFill>
                  <a:schemeClr val="lt1"/>
                </a:solidFill>
                <a:latin typeface="Verdana"/>
                <a:ea typeface="Verdana"/>
                <a:cs typeface="Verdana"/>
                <a:sym typeface="Verdana"/>
              </a:rPr>
              <a:t>Best Practices - Use of Funds</a:t>
            </a:r>
          </a:p>
        </p:txBody>
      </p:sp>
      <p:sp>
        <p:nvSpPr>
          <p:cNvPr id="728" name="Shape 728"/>
          <p:cNvSpPr txBox="1">
            <a:spLocks noGrp="1"/>
          </p:cNvSpPr>
          <p:nvPr>
            <p:ph type="body" idx="1"/>
          </p:nvPr>
        </p:nvSpPr>
        <p:spPr>
          <a:xfrm>
            <a:off x="-11878" y="2209801"/>
            <a:ext cx="9155878" cy="3790949"/>
          </a:xfrm>
          <a:prstGeom prst="rect">
            <a:avLst/>
          </a:prstGeom>
        </p:spPr>
        <p:txBody>
          <a:bodyPr vert="horz" lIns="91425" tIns="91425" rIns="91425" bIns="91425" rtlCol="0" anchor="t" anchorCtr="0">
            <a:noAutofit/>
          </a:bodyPr>
          <a:lstStyle/>
          <a:p>
            <a:pPr marL="457200" indent="-330200">
              <a:spcBef>
                <a:spcPts val="500"/>
              </a:spcBef>
              <a:spcAft>
                <a:spcPts val="0"/>
              </a:spcAft>
              <a:buClr>
                <a:schemeClr val="dk1"/>
              </a:buClr>
              <a:buFont typeface="Verdana"/>
            </a:pPr>
            <a:r>
              <a:rPr lang="en" sz="1600" dirty="0">
                <a:solidFill>
                  <a:schemeClr val="dk1"/>
                </a:solidFill>
                <a:latin typeface="Verdana"/>
                <a:ea typeface="Verdana"/>
                <a:cs typeface="Verdana"/>
                <a:sym typeface="Verdana"/>
              </a:rPr>
              <a:t>Meets Basic Requirements</a:t>
            </a:r>
          </a:p>
          <a:p>
            <a:pPr marL="914400" lvl="1" indent="-330200">
              <a:spcBef>
                <a:spcPts val="400"/>
              </a:spcBef>
              <a:spcAft>
                <a:spcPts val="0"/>
              </a:spcAft>
              <a:buClr>
                <a:srgbClr val="417B85"/>
              </a:buClr>
              <a:buSzPct val="100000"/>
              <a:buFont typeface="Verdana"/>
            </a:pPr>
            <a:r>
              <a:rPr lang="en" sz="1600" dirty="0">
                <a:solidFill>
                  <a:srgbClr val="417B85"/>
                </a:solidFill>
                <a:latin typeface="Verdana"/>
                <a:ea typeface="Verdana"/>
                <a:cs typeface="Verdana"/>
                <a:sym typeface="Verdana"/>
              </a:rPr>
              <a:t>Short description statements, general dollar figures</a:t>
            </a:r>
          </a:p>
          <a:p>
            <a:pPr marL="914400" lvl="1" indent="-292100">
              <a:spcBef>
                <a:spcPts val="400"/>
              </a:spcBef>
              <a:spcAft>
                <a:spcPts val="0"/>
              </a:spcAft>
              <a:buClr>
                <a:srgbClr val="417B85"/>
              </a:buClr>
              <a:buSzPct val="100000"/>
              <a:buFont typeface="Verdana"/>
            </a:pPr>
            <a:r>
              <a:rPr lang="en" sz="1000" dirty="0">
                <a:solidFill>
                  <a:srgbClr val="417B85"/>
                </a:solidFill>
                <a:latin typeface="Verdana"/>
                <a:ea typeface="Verdana"/>
                <a:cs typeface="Verdana"/>
                <a:sym typeface="Verdana"/>
              </a:rPr>
              <a:t>Teacher, staff, and administrator salary and benefits account for nearly 90% of the district’s general fund expenditures (roughly $90 million).  Other key expenditures include general overhead($1 million) expenses, transportation ($800 thousand), maintenance ($4 million), and contributions to special education ($4 million).</a:t>
            </a:r>
          </a:p>
          <a:p>
            <a:pPr marL="457200" indent="-330200">
              <a:spcBef>
                <a:spcPts val="500"/>
              </a:spcBef>
              <a:spcAft>
                <a:spcPts val="0"/>
              </a:spcAft>
              <a:buClr>
                <a:schemeClr val="dk1"/>
              </a:buClr>
              <a:buFont typeface="Verdana"/>
            </a:pPr>
            <a:r>
              <a:rPr lang="en" sz="1600" dirty="0">
                <a:solidFill>
                  <a:schemeClr val="dk1"/>
                </a:solidFill>
                <a:latin typeface="Verdana"/>
                <a:ea typeface="Verdana"/>
                <a:cs typeface="Verdana"/>
                <a:sym typeface="Verdana"/>
              </a:rPr>
              <a:t>Exceptional LCAP Communication</a:t>
            </a:r>
          </a:p>
          <a:p>
            <a:pPr marL="914400" lvl="1" indent="-330200">
              <a:spcBef>
                <a:spcPts val="400"/>
              </a:spcBef>
              <a:spcAft>
                <a:spcPts val="0"/>
              </a:spcAft>
              <a:buClr>
                <a:srgbClr val="417B85"/>
              </a:buClr>
              <a:buSzPct val="100000"/>
              <a:buFont typeface="Verdana"/>
            </a:pPr>
            <a:r>
              <a:rPr lang="en" sz="1600" dirty="0">
                <a:solidFill>
                  <a:srgbClr val="417B85"/>
                </a:solidFill>
                <a:latin typeface="Verdana"/>
                <a:ea typeface="Verdana"/>
                <a:cs typeface="Verdana"/>
                <a:sym typeface="Verdana"/>
              </a:rPr>
              <a:t>Informative statements which are helpful to stakeholders </a:t>
            </a:r>
          </a:p>
          <a:p>
            <a:pPr marL="914400" lvl="1" indent="-292100">
              <a:spcBef>
                <a:spcPts val="400"/>
              </a:spcBef>
              <a:spcAft>
                <a:spcPts val="0"/>
              </a:spcAft>
              <a:buClr>
                <a:srgbClr val="417B85"/>
              </a:buClr>
              <a:buSzPct val="100000"/>
              <a:buFont typeface="Verdana"/>
            </a:pPr>
            <a:r>
              <a:rPr lang="en" sz="1000" dirty="0">
                <a:solidFill>
                  <a:srgbClr val="417B85"/>
                </a:solidFill>
                <a:latin typeface="Verdana"/>
                <a:ea typeface="Verdana"/>
                <a:cs typeface="Verdana"/>
                <a:sym typeface="Verdana"/>
              </a:rPr>
              <a:t>The district strives to implement its strategic vision toward improving student outcomes while maintaining fiscal responsibility.  An overwhelming majority of district expenditures (88%) are used to hire teachers and staff who deliver services to students.  LCAP initiatives account for only $3.5 million of overall cost of salaries and benefits ($88 million).  The district is facing increased costs related to pensions (increasing $1.3 million per year), persistent underfunding of our special education program ($16 million), and ...</a:t>
            </a:r>
          </a:p>
          <a:p>
            <a:pPr marL="914400" lvl="1" indent="-292100">
              <a:spcBef>
                <a:spcPts val="400"/>
              </a:spcBef>
              <a:spcAft>
                <a:spcPts val="0"/>
              </a:spcAft>
              <a:buClr>
                <a:srgbClr val="417B85"/>
              </a:buClr>
              <a:buSzPct val="100000"/>
              <a:buFont typeface="Verdana"/>
            </a:pPr>
            <a:r>
              <a:rPr lang="en" sz="1600" dirty="0">
                <a:solidFill>
                  <a:schemeClr val="dk1"/>
                </a:solidFill>
                <a:latin typeface="Verdana"/>
                <a:ea typeface="Verdana"/>
                <a:cs typeface="Verdana"/>
                <a:sym typeface="Verdana"/>
              </a:rPr>
              <a:t>What to Avoid</a:t>
            </a:r>
          </a:p>
          <a:p>
            <a:pPr marL="914400" lvl="1" indent="-330200">
              <a:spcBef>
                <a:spcPts val="500"/>
              </a:spcBef>
              <a:spcAft>
                <a:spcPts val="0"/>
              </a:spcAft>
              <a:buClr>
                <a:srgbClr val="45818E"/>
              </a:buClr>
              <a:buSzPct val="100000"/>
              <a:buFont typeface="Verdana"/>
            </a:pPr>
            <a:r>
              <a:rPr lang="en" sz="1600" dirty="0">
                <a:solidFill>
                  <a:srgbClr val="45818E"/>
                </a:solidFill>
                <a:latin typeface="Verdana"/>
                <a:ea typeface="Verdana"/>
                <a:cs typeface="Verdana"/>
                <a:sym typeface="Verdana"/>
              </a:rPr>
              <a:t>A spreadsheet of numbers with no context</a:t>
            </a:r>
          </a:p>
          <a:p>
            <a:pPr marL="457200" indent="0">
              <a:spcBef>
                <a:spcPts val="400"/>
              </a:spcBef>
              <a:spcAft>
                <a:spcPts val="0"/>
              </a:spcAft>
              <a:buNone/>
            </a:pPr>
            <a:endParaRPr sz="1600" dirty="0">
              <a:solidFill>
                <a:srgbClr val="629DD1"/>
              </a:solidFill>
              <a:latin typeface="Verdana"/>
              <a:ea typeface="Verdana"/>
              <a:cs typeface="Verdana"/>
              <a:sym typeface="Verdana"/>
            </a:endParaRPr>
          </a:p>
          <a:p>
            <a:pPr>
              <a:spcBef>
                <a:spcPts val="600"/>
              </a:spcBef>
              <a:spcAft>
                <a:spcPts val="0"/>
              </a:spcAft>
              <a:buClr>
                <a:schemeClr val="dk1"/>
              </a:buClr>
              <a:buSzPct val="68750"/>
              <a:buNone/>
            </a:pPr>
            <a:endParaRPr sz="1600" u="sng" dirty="0">
              <a:solidFill>
                <a:schemeClr val="dk1"/>
              </a:solidFill>
              <a:latin typeface="Verdana"/>
              <a:ea typeface="Verdana"/>
              <a:cs typeface="Verdana"/>
              <a:sym typeface="Verdana"/>
            </a:endParaRPr>
          </a:p>
        </p:txBody>
      </p:sp>
      <p:sp>
        <p:nvSpPr>
          <p:cNvPr id="729" name="Shape 729"/>
          <p:cNvSpPr/>
          <p:nvPr/>
        </p:nvSpPr>
        <p:spPr>
          <a:xfrm rot="10800000" flipH="1">
            <a:off x="-11876" y="1124505"/>
            <a:ext cx="1157754" cy="786300"/>
          </a:xfrm>
          <a:prstGeom prst="parallelogram">
            <a:avLst>
              <a:gd name="adj" fmla="val 47096"/>
            </a:avLst>
          </a:prstGeom>
          <a:solidFill>
            <a:srgbClr val="0B5394"/>
          </a:solidFill>
          <a:ln>
            <a:noFill/>
          </a:ln>
        </p:spPr>
        <p:txBody>
          <a:bodyPr lIns="91425" tIns="91425" rIns="91425" bIns="91425" anchor="ctr" anchorCtr="0">
            <a:noAutofit/>
          </a:bodyPr>
          <a:lstStyle/>
          <a:p>
            <a:endParaRPr/>
          </a:p>
        </p:txBody>
      </p:sp>
      <p:sp>
        <p:nvSpPr>
          <p:cNvPr id="730" name="Shape 730"/>
          <p:cNvSpPr/>
          <p:nvPr/>
        </p:nvSpPr>
        <p:spPr>
          <a:xfrm rot="10800000" flipH="1">
            <a:off x="734278" y="1124505"/>
            <a:ext cx="484922" cy="786300"/>
          </a:xfrm>
          <a:prstGeom prst="parallelogram">
            <a:avLst>
              <a:gd name="adj" fmla="val 85295"/>
            </a:avLst>
          </a:prstGeom>
          <a:solidFill>
            <a:srgbClr val="F1C232"/>
          </a:solidFill>
          <a:ln>
            <a:noFill/>
          </a:ln>
        </p:spPr>
        <p:txBody>
          <a:bodyPr lIns="91425" tIns="91425" rIns="91425" bIns="91425" anchor="ctr" anchorCtr="0">
            <a:noAutofit/>
          </a:bodyPr>
          <a:lstStyle/>
          <a:p>
            <a:endParaRPr/>
          </a:p>
        </p:txBody>
      </p:sp>
      <p:pic>
        <p:nvPicPr>
          <p:cNvPr id="731" name="Shape 731" descr="Facebook_like_thumb.png"/>
          <p:cNvPicPr preferRelativeResize="0"/>
          <p:nvPr/>
        </p:nvPicPr>
        <p:blipFill>
          <a:blip r:embed="rId3">
            <a:alphaModFix/>
          </a:blip>
          <a:stretch>
            <a:fillRect/>
          </a:stretch>
        </p:blipFill>
        <p:spPr>
          <a:xfrm>
            <a:off x="8493347" y="3133575"/>
            <a:ext cx="531475" cy="455199"/>
          </a:xfrm>
          <a:prstGeom prst="rect">
            <a:avLst/>
          </a:prstGeom>
          <a:noFill/>
          <a:ln>
            <a:noFill/>
          </a:ln>
        </p:spPr>
      </p:pic>
      <p:pic>
        <p:nvPicPr>
          <p:cNvPr id="732" name="Shape 732" descr="Facebook_like_thumb.png"/>
          <p:cNvPicPr preferRelativeResize="0"/>
          <p:nvPr/>
        </p:nvPicPr>
        <p:blipFill>
          <a:blip r:embed="rId3">
            <a:alphaModFix/>
          </a:blip>
          <a:stretch>
            <a:fillRect/>
          </a:stretch>
        </p:blipFill>
        <p:spPr>
          <a:xfrm>
            <a:off x="8453722" y="4622533"/>
            <a:ext cx="531475" cy="455199"/>
          </a:xfrm>
          <a:prstGeom prst="rect">
            <a:avLst/>
          </a:prstGeom>
          <a:noFill/>
          <a:ln>
            <a:noFill/>
          </a:ln>
        </p:spPr>
      </p:pic>
      <p:pic>
        <p:nvPicPr>
          <p:cNvPr id="733" name="Shape 733" descr="Facebook_like_thumb.png"/>
          <p:cNvPicPr preferRelativeResize="0"/>
          <p:nvPr/>
        </p:nvPicPr>
        <p:blipFill>
          <a:blip r:embed="rId3">
            <a:alphaModFix/>
          </a:blip>
          <a:stretch>
            <a:fillRect/>
          </a:stretch>
        </p:blipFill>
        <p:spPr>
          <a:xfrm rot="10800000" flipH="1">
            <a:off x="5486401" y="5301326"/>
            <a:ext cx="531475" cy="455199"/>
          </a:xfrm>
          <a:prstGeom prst="rect">
            <a:avLst/>
          </a:prstGeom>
          <a:noFill/>
          <a:ln>
            <a:noFill/>
          </a:ln>
        </p:spPr>
      </p:pic>
      <p:sp>
        <p:nvSpPr>
          <p:cNvPr id="734" name="Shape 734"/>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24</a:t>
            </a:fld>
            <a:endParaRPr lang="en"/>
          </a:p>
        </p:txBody>
      </p:sp>
    </p:spTree>
    <p:extLst>
      <p:ext uri="{BB962C8B-B14F-4D97-AF65-F5344CB8AC3E}">
        <p14:creationId xmlns:p14="http://schemas.microsoft.com/office/powerpoint/2010/main" val="4240379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p:nvPr/>
        </p:nvSpPr>
        <p:spPr>
          <a:xfrm>
            <a:off x="-94200" y="808350"/>
            <a:ext cx="9332400" cy="4906650"/>
          </a:xfrm>
          <a:prstGeom prst="rect">
            <a:avLst/>
          </a:prstGeom>
          <a:solidFill>
            <a:srgbClr val="0B5394"/>
          </a:solidFill>
          <a:ln>
            <a:noFill/>
          </a:ln>
        </p:spPr>
        <p:txBody>
          <a:bodyPr lIns="91425" tIns="91425" rIns="91425" bIns="91425" anchor="ctr" anchorCtr="0">
            <a:noAutofit/>
          </a:bodyPr>
          <a:lstStyle/>
          <a:p>
            <a:endParaRPr/>
          </a:p>
        </p:txBody>
      </p:sp>
      <p:sp>
        <p:nvSpPr>
          <p:cNvPr id="867" name="Shape 867"/>
          <p:cNvSpPr/>
          <p:nvPr/>
        </p:nvSpPr>
        <p:spPr>
          <a:xfrm>
            <a:off x="-94200" y="2951850"/>
            <a:ext cx="9332400" cy="954300"/>
          </a:xfrm>
          <a:prstGeom prst="rect">
            <a:avLst/>
          </a:prstGeom>
          <a:solidFill>
            <a:srgbClr val="FFFFFF"/>
          </a:solidFill>
          <a:ln>
            <a:noFill/>
          </a:ln>
        </p:spPr>
        <p:txBody>
          <a:bodyPr lIns="91425" tIns="91425" rIns="91425" bIns="91425" anchor="ctr" anchorCtr="0">
            <a:noAutofit/>
          </a:bodyPr>
          <a:lstStyle/>
          <a:p>
            <a:endParaRPr/>
          </a:p>
        </p:txBody>
      </p:sp>
      <p:sp>
        <p:nvSpPr>
          <p:cNvPr id="868" name="Shape 868"/>
          <p:cNvSpPr txBox="1">
            <a:spLocks noGrp="1"/>
          </p:cNvSpPr>
          <p:nvPr>
            <p:ph type="title"/>
          </p:nvPr>
        </p:nvSpPr>
        <p:spPr>
          <a:xfrm>
            <a:off x="311700" y="3008100"/>
            <a:ext cx="8520600" cy="841800"/>
          </a:xfrm>
          <a:prstGeom prst="rect">
            <a:avLst/>
          </a:prstGeom>
        </p:spPr>
        <p:txBody>
          <a:bodyPr vert="horz" lIns="91425" tIns="91425" rIns="91425" bIns="91425" rtlCol="0" anchor="ctr" anchorCtr="0">
            <a:noAutofit/>
          </a:bodyPr>
          <a:lstStyle/>
          <a:p>
            <a:r>
              <a:rPr lang="en" b="1">
                <a:latin typeface="Verdana"/>
                <a:ea typeface="Verdana"/>
                <a:cs typeface="Verdana"/>
                <a:sym typeface="Verdana"/>
              </a:rPr>
              <a:t>Section 2: Annual Update</a:t>
            </a:r>
          </a:p>
        </p:txBody>
      </p:sp>
      <p:sp>
        <p:nvSpPr>
          <p:cNvPr id="869" name="Shape 869"/>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solidFill>
                  <a:srgbClr val="FFFFFF"/>
                </a:solidFill>
              </a:rPr>
              <a:pPr/>
              <a:t>25</a:t>
            </a:fld>
            <a:endParaRPr lang="en">
              <a:solidFill>
                <a:srgbClr val="FFFFFF"/>
              </a:solidFill>
            </a:endParaRPr>
          </a:p>
        </p:txBody>
      </p:sp>
      <p:sp>
        <p:nvSpPr>
          <p:cNvPr id="6"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2735982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pic>
        <p:nvPicPr>
          <p:cNvPr id="877" name="Shape 877"/>
          <p:cNvPicPr preferRelativeResize="0"/>
          <p:nvPr/>
        </p:nvPicPr>
        <p:blipFill>
          <a:blip r:embed="rId3">
            <a:alphaModFix/>
          </a:blip>
          <a:stretch>
            <a:fillRect/>
          </a:stretch>
        </p:blipFill>
        <p:spPr>
          <a:xfrm>
            <a:off x="1160687" y="1128499"/>
            <a:ext cx="6822624" cy="4671024"/>
          </a:xfrm>
          <a:prstGeom prst="rect">
            <a:avLst/>
          </a:prstGeom>
          <a:noFill/>
          <a:ln>
            <a:noFill/>
          </a:ln>
        </p:spPr>
      </p:pic>
      <p:sp>
        <p:nvSpPr>
          <p:cNvPr id="878" name="Shape 878"/>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solidFill>
                  <a:srgbClr val="FFFFFF"/>
                </a:solidFill>
              </a:rPr>
              <a:pPr/>
              <a:t>26</a:t>
            </a:fld>
            <a:endParaRPr lang="en">
              <a:solidFill>
                <a:srgbClr val="FFFFFF"/>
              </a:solidFill>
            </a:endParaRPr>
          </a:p>
        </p:txBody>
      </p:sp>
      <p:sp>
        <p:nvSpPr>
          <p:cNvPr id="8"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741463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Shape 884"/>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27</a:t>
            </a:fld>
            <a:endParaRPr lang="en"/>
          </a:p>
        </p:txBody>
      </p:sp>
      <p:pic>
        <p:nvPicPr>
          <p:cNvPr id="885" name="Shape 885"/>
          <p:cNvPicPr preferRelativeResize="0"/>
          <p:nvPr/>
        </p:nvPicPr>
        <p:blipFill>
          <a:blip r:embed="rId3">
            <a:alphaModFix/>
          </a:blip>
          <a:stretch>
            <a:fillRect/>
          </a:stretch>
        </p:blipFill>
        <p:spPr>
          <a:xfrm>
            <a:off x="582625" y="1382350"/>
            <a:ext cx="8513949" cy="4100599"/>
          </a:xfrm>
          <a:prstGeom prst="rect">
            <a:avLst/>
          </a:prstGeom>
          <a:noFill/>
          <a:ln>
            <a:noFill/>
          </a:ln>
        </p:spPr>
      </p:pic>
      <p:cxnSp>
        <p:nvCxnSpPr>
          <p:cNvPr id="887" name="Shape 887"/>
          <p:cNvCxnSpPr/>
          <p:nvPr/>
        </p:nvCxnSpPr>
        <p:spPr>
          <a:xfrm>
            <a:off x="3075" y="1089850"/>
            <a:ext cx="9146100" cy="0"/>
          </a:xfrm>
          <a:prstGeom prst="straightConnector1">
            <a:avLst/>
          </a:prstGeom>
          <a:noFill/>
          <a:ln w="152400" cap="flat" cmpd="sng">
            <a:solidFill>
              <a:srgbClr val="72A436"/>
            </a:solidFill>
            <a:prstDash val="solid"/>
            <a:round/>
            <a:headEnd type="none" w="lg" len="lg"/>
            <a:tailEnd type="none" w="lg" len="lg"/>
          </a:ln>
        </p:spPr>
      </p:cxnSp>
      <p:sp>
        <p:nvSpPr>
          <p:cNvPr id="6"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736222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pic>
        <p:nvPicPr>
          <p:cNvPr id="999" name="Shape 999"/>
          <p:cNvPicPr preferRelativeResize="0"/>
          <p:nvPr/>
        </p:nvPicPr>
        <p:blipFill>
          <a:blip r:embed="rId3">
            <a:alphaModFix/>
          </a:blip>
          <a:stretch>
            <a:fillRect/>
          </a:stretch>
        </p:blipFill>
        <p:spPr>
          <a:xfrm>
            <a:off x="865250" y="888312"/>
            <a:ext cx="6448062" cy="4881872"/>
          </a:xfrm>
          <a:prstGeom prst="rect">
            <a:avLst/>
          </a:prstGeom>
          <a:noFill/>
          <a:ln>
            <a:noFill/>
          </a:ln>
        </p:spPr>
      </p:pic>
      <p:grpSp>
        <p:nvGrpSpPr>
          <p:cNvPr id="1000" name="Shape 1000"/>
          <p:cNvGrpSpPr/>
          <p:nvPr/>
        </p:nvGrpSpPr>
        <p:grpSpPr>
          <a:xfrm>
            <a:off x="6728425" y="1553025"/>
            <a:ext cx="1707000" cy="555600"/>
            <a:chOff x="6678075" y="695775"/>
            <a:chExt cx="1707000" cy="555600"/>
          </a:xfrm>
        </p:grpSpPr>
        <p:sp>
          <p:nvSpPr>
            <p:cNvPr id="1001" name="Shape 1001"/>
            <p:cNvSpPr/>
            <p:nvPr/>
          </p:nvSpPr>
          <p:spPr>
            <a:xfrm rot="10800000">
              <a:off x="6678075" y="848625"/>
              <a:ext cx="528000" cy="239400"/>
            </a:xfrm>
            <a:prstGeom prst="rightArrow">
              <a:avLst>
                <a:gd name="adj1" fmla="val 50000"/>
                <a:gd name="adj2" fmla="val 50000"/>
              </a:avLst>
            </a:prstGeom>
            <a:solidFill>
              <a:srgbClr val="FFD38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02" name="Shape 1002"/>
            <p:cNvSpPr/>
            <p:nvPr/>
          </p:nvSpPr>
          <p:spPr>
            <a:xfrm>
              <a:off x="7206075" y="695775"/>
              <a:ext cx="1179000" cy="555600"/>
            </a:xfrm>
            <a:prstGeom prst="roundRect">
              <a:avLst>
                <a:gd name="adj" fmla="val 16667"/>
              </a:avLst>
            </a:prstGeom>
            <a:solidFill>
              <a:srgbClr val="FFD38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 sz="1000"/>
                <a:t>Copied Verbatim</a:t>
              </a:r>
            </a:p>
          </p:txBody>
        </p:sp>
      </p:grpSp>
      <p:grpSp>
        <p:nvGrpSpPr>
          <p:cNvPr id="1003" name="Shape 1003"/>
          <p:cNvGrpSpPr/>
          <p:nvPr/>
        </p:nvGrpSpPr>
        <p:grpSpPr>
          <a:xfrm>
            <a:off x="2592299" y="3230212"/>
            <a:ext cx="1452823" cy="514818"/>
            <a:chOff x="6370717" y="613800"/>
            <a:chExt cx="1706994" cy="555600"/>
          </a:xfrm>
        </p:grpSpPr>
        <p:sp>
          <p:nvSpPr>
            <p:cNvPr id="1004" name="Shape 1004"/>
            <p:cNvSpPr/>
            <p:nvPr/>
          </p:nvSpPr>
          <p:spPr>
            <a:xfrm rot="10800000">
              <a:off x="6370717" y="771900"/>
              <a:ext cx="528000" cy="239400"/>
            </a:xfrm>
            <a:prstGeom prst="rightArrow">
              <a:avLst>
                <a:gd name="adj1" fmla="val 50000"/>
                <a:gd name="adj2" fmla="val 50000"/>
              </a:avLst>
            </a:prstGeom>
            <a:solidFill>
              <a:srgbClr val="FFD38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05" name="Shape 1005"/>
            <p:cNvSpPr/>
            <p:nvPr/>
          </p:nvSpPr>
          <p:spPr>
            <a:xfrm>
              <a:off x="6898712" y="613800"/>
              <a:ext cx="1179000" cy="555600"/>
            </a:xfrm>
            <a:prstGeom prst="roundRect">
              <a:avLst>
                <a:gd name="adj" fmla="val 16667"/>
              </a:avLst>
            </a:prstGeom>
            <a:solidFill>
              <a:srgbClr val="FFD38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 sz="1000"/>
                <a:t>Copied Verbatim</a:t>
              </a:r>
            </a:p>
          </p:txBody>
        </p:sp>
      </p:grpSp>
      <p:grpSp>
        <p:nvGrpSpPr>
          <p:cNvPr id="1006" name="Shape 1006"/>
          <p:cNvGrpSpPr/>
          <p:nvPr/>
        </p:nvGrpSpPr>
        <p:grpSpPr>
          <a:xfrm>
            <a:off x="6809090" y="4679387"/>
            <a:ext cx="1617570" cy="470400"/>
            <a:chOff x="6219325" y="699000"/>
            <a:chExt cx="1761100" cy="470400"/>
          </a:xfrm>
        </p:grpSpPr>
        <p:sp>
          <p:nvSpPr>
            <p:cNvPr id="1007" name="Shape 1007"/>
            <p:cNvSpPr/>
            <p:nvPr/>
          </p:nvSpPr>
          <p:spPr>
            <a:xfrm rot="10800000">
              <a:off x="6219325" y="771900"/>
              <a:ext cx="528000" cy="239400"/>
            </a:xfrm>
            <a:prstGeom prst="rightArrow">
              <a:avLst>
                <a:gd name="adj1" fmla="val 50000"/>
                <a:gd name="adj2" fmla="val 50000"/>
              </a:avLst>
            </a:prstGeom>
            <a:solidFill>
              <a:srgbClr val="FFD38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08" name="Shape 1008"/>
            <p:cNvSpPr/>
            <p:nvPr/>
          </p:nvSpPr>
          <p:spPr>
            <a:xfrm>
              <a:off x="6675425" y="699000"/>
              <a:ext cx="1305000" cy="470400"/>
            </a:xfrm>
            <a:prstGeom prst="roundRect">
              <a:avLst>
                <a:gd name="adj" fmla="val 16667"/>
              </a:avLst>
            </a:prstGeom>
            <a:solidFill>
              <a:srgbClr val="FFD38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nSpc>
                  <a:spcPct val="115000"/>
                </a:lnSpc>
                <a:spcBef>
                  <a:spcPts val="700"/>
                </a:spcBef>
                <a:buClr>
                  <a:schemeClr val="dk1"/>
                </a:buClr>
                <a:buSzPct val="137500"/>
              </a:pPr>
              <a:r>
                <a:rPr lang="en" sz="800">
                  <a:solidFill>
                    <a:schemeClr val="dk1"/>
                  </a:solidFill>
                  <a:latin typeface="Verdana"/>
                  <a:ea typeface="Verdana"/>
                  <a:cs typeface="Verdana"/>
                  <a:sym typeface="Verdana"/>
                </a:rPr>
                <a:t>Identify the actual actions/services, including changes</a:t>
              </a:r>
            </a:p>
          </p:txBody>
        </p:sp>
      </p:grpSp>
      <p:grpSp>
        <p:nvGrpSpPr>
          <p:cNvPr id="1009" name="Shape 1009"/>
          <p:cNvGrpSpPr/>
          <p:nvPr/>
        </p:nvGrpSpPr>
        <p:grpSpPr>
          <a:xfrm flipH="1">
            <a:off x="957735" y="4911224"/>
            <a:ext cx="1074424" cy="398309"/>
            <a:chOff x="6219325" y="613800"/>
            <a:chExt cx="1635100" cy="555600"/>
          </a:xfrm>
        </p:grpSpPr>
        <p:sp>
          <p:nvSpPr>
            <p:cNvPr id="1010" name="Shape 1010"/>
            <p:cNvSpPr/>
            <p:nvPr/>
          </p:nvSpPr>
          <p:spPr>
            <a:xfrm rot="10800000">
              <a:off x="6219325" y="771900"/>
              <a:ext cx="528000" cy="239400"/>
            </a:xfrm>
            <a:prstGeom prst="rightArrow">
              <a:avLst>
                <a:gd name="adj1" fmla="val 50000"/>
                <a:gd name="adj2" fmla="val 50000"/>
              </a:avLst>
            </a:prstGeom>
            <a:solidFill>
              <a:srgbClr val="FFD38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11" name="Shape 1011"/>
            <p:cNvSpPr/>
            <p:nvPr/>
          </p:nvSpPr>
          <p:spPr>
            <a:xfrm>
              <a:off x="6675425" y="613800"/>
              <a:ext cx="1179000" cy="555600"/>
            </a:xfrm>
            <a:prstGeom prst="roundRect">
              <a:avLst>
                <a:gd name="adj" fmla="val 16667"/>
              </a:avLst>
            </a:prstGeom>
            <a:solidFill>
              <a:srgbClr val="FFD38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 sz="1000"/>
                <a:t>Copied Verbatim</a:t>
              </a:r>
            </a:p>
          </p:txBody>
        </p:sp>
      </p:grpSp>
      <p:grpSp>
        <p:nvGrpSpPr>
          <p:cNvPr id="1012" name="Shape 1012"/>
          <p:cNvGrpSpPr/>
          <p:nvPr/>
        </p:nvGrpSpPr>
        <p:grpSpPr>
          <a:xfrm>
            <a:off x="6619479" y="5185812"/>
            <a:ext cx="1815943" cy="470400"/>
            <a:chOff x="6219325" y="613800"/>
            <a:chExt cx="1635101" cy="470400"/>
          </a:xfrm>
        </p:grpSpPr>
        <p:sp>
          <p:nvSpPr>
            <p:cNvPr id="1013" name="Shape 1013"/>
            <p:cNvSpPr/>
            <p:nvPr/>
          </p:nvSpPr>
          <p:spPr>
            <a:xfrm rot="10800000">
              <a:off x="6219325" y="771900"/>
              <a:ext cx="528000" cy="239400"/>
            </a:xfrm>
            <a:prstGeom prst="rightArrow">
              <a:avLst>
                <a:gd name="adj1" fmla="val 50000"/>
                <a:gd name="adj2" fmla="val 50000"/>
              </a:avLst>
            </a:prstGeom>
            <a:solidFill>
              <a:srgbClr val="FFD38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14" name="Shape 1014"/>
            <p:cNvSpPr/>
            <p:nvPr/>
          </p:nvSpPr>
          <p:spPr>
            <a:xfrm>
              <a:off x="6675426" y="613800"/>
              <a:ext cx="1179000" cy="470400"/>
            </a:xfrm>
            <a:prstGeom prst="roundRect">
              <a:avLst>
                <a:gd name="adj" fmla="val 16667"/>
              </a:avLst>
            </a:prstGeom>
            <a:solidFill>
              <a:srgbClr val="FFD38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 sz="800"/>
                <a:t>Identify fiscal projections through 6/30</a:t>
              </a:r>
            </a:p>
          </p:txBody>
        </p:sp>
      </p:grpSp>
      <p:grpSp>
        <p:nvGrpSpPr>
          <p:cNvPr id="1015" name="Shape 1015"/>
          <p:cNvGrpSpPr/>
          <p:nvPr/>
        </p:nvGrpSpPr>
        <p:grpSpPr>
          <a:xfrm>
            <a:off x="6800325" y="3287750"/>
            <a:ext cx="1635100" cy="555600"/>
            <a:chOff x="6219325" y="613800"/>
            <a:chExt cx="1635100" cy="555600"/>
          </a:xfrm>
        </p:grpSpPr>
        <p:sp>
          <p:nvSpPr>
            <p:cNvPr id="1016" name="Shape 1016"/>
            <p:cNvSpPr/>
            <p:nvPr/>
          </p:nvSpPr>
          <p:spPr>
            <a:xfrm rot="10800000">
              <a:off x="6219325" y="771900"/>
              <a:ext cx="528000" cy="239400"/>
            </a:xfrm>
            <a:prstGeom prst="rightArrow">
              <a:avLst>
                <a:gd name="adj1" fmla="val 50000"/>
                <a:gd name="adj2" fmla="val 50000"/>
              </a:avLst>
            </a:prstGeom>
            <a:solidFill>
              <a:srgbClr val="FFD38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17" name="Shape 1017"/>
            <p:cNvSpPr/>
            <p:nvPr/>
          </p:nvSpPr>
          <p:spPr>
            <a:xfrm>
              <a:off x="6675425" y="613800"/>
              <a:ext cx="1179000" cy="555600"/>
            </a:xfrm>
            <a:prstGeom prst="roundRect">
              <a:avLst>
                <a:gd name="adj" fmla="val 16667"/>
              </a:avLst>
            </a:prstGeom>
            <a:solidFill>
              <a:srgbClr val="FFD38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 sz="1000"/>
                <a:t>Use most current data</a:t>
              </a:r>
            </a:p>
          </p:txBody>
        </p:sp>
      </p:grpSp>
      <p:sp>
        <p:nvSpPr>
          <p:cNvPr id="1019" name="Shape 1019"/>
          <p:cNvSpPr/>
          <p:nvPr/>
        </p:nvSpPr>
        <p:spPr>
          <a:xfrm>
            <a:off x="0" y="836400"/>
            <a:ext cx="141900" cy="4933800"/>
          </a:xfrm>
          <a:prstGeom prst="rect">
            <a:avLst/>
          </a:prstGeom>
          <a:solidFill>
            <a:srgbClr val="6AA84F"/>
          </a:solidFill>
          <a:ln>
            <a:noFill/>
          </a:ln>
        </p:spPr>
        <p:txBody>
          <a:bodyPr lIns="91425" tIns="91425" rIns="91425" bIns="91425" anchor="ctr" anchorCtr="0">
            <a:noAutofit/>
          </a:bodyPr>
          <a:lstStyle/>
          <a:p>
            <a:endParaRPr/>
          </a:p>
        </p:txBody>
      </p:sp>
      <p:sp>
        <p:nvSpPr>
          <p:cNvPr id="1020" name="Shape 1020"/>
          <p:cNvSpPr/>
          <p:nvPr/>
        </p:nvSpPr>
        <p:spPr>
          <a:xfrm>
            <a:off x="228600" y="836400"/>
            <a:ext cx="75300" cy="4933800"/>
          </a:xfrm>
          <a:prstGeom prst="rect">
            <a:avLst/>
          </a:prstGeom>
          <a:solidFill>
            <a:srgbClr val="F1C232"/>
          </a:solidFill>
          <a:ln>
            <a:noFill/>
          </a:ln>
        </p:spPr>
        <p:txBody>
          <a:bodyPr lIns="91425" tIns="91425" rIns="91425" bIns="91425" anchor="ctr" anchorCtr="0">
            <a:noAutofit/>
          </a:bodyPr>
          <a:lstStyle/>
          <a:p>
            <a:endParaRPr/>
          </a:p>
        </p:txBody>
      </p:sp>
      <p:sp>
        <p:nvSpPr>
          <p:cNvPr id="1021" name="Shape 1021"/>
          <p:cNvSpPr txBox="1">
            <a:spLocks noGrp="1"/>
          </p:cNvSpPr>
          <p:nvPr>
            <p:ph type="sldNum" idx="12"/>
          </p:nvPr>
        </p:nvSpPr>
        <p:spPr>
          <a:xfrm>
            <a:off x="8305801" y="5624538"/>
            <a:ext cx="501774" cy="273900"/>
          </a:xfrm>
          <a:prstGeom prst="rect">
            <a:avLst/>
          </a:prstGeom>
        </p:spPr>
        <p:txBody>
          <a:bodyPr vert="horz" lIns="91425" tIns="45700" rIns="91425" bIns="45700" rtlCol="0" anchor="ctr" anchorCtr="0">
            <a:noAutofit/>
          </a:bodyPr>
          <a:lstStyle/>
          <a:p>
            <a:pPr>
              <a:buClr>
                <a:srgbClr val="000000"/>
              </a:buClr>
              <a:buSzPct val="25000"/>
            </a:pPr>
            <a:fld id="{00000000-1234-1234-1234-123412341234}" type="slidenum">
              <a:rPr lang="en"/>
              <a:pPr>
                <a:buClr>
                  <a:srgbClr val="000000"/>
                </a:buClr>
                <a:buSzPct val="25000"/>
              </a:pPr>
              <a:t>28</a:t>
            </a:fld>
            <a:endParaRPr lang="en" dirty="0"/>
          </a:p>
        </p:txBody>
      </p:sp>
      <p:sp>
        <p:nvSpPr>
          <p:cNvPr id="25" name="TextBox 24"/>
          <p:cNvSpPr txBox="1"/>
          <p:nvPr/>
        </p:nvSpPr>
        <p:spPr>
          <a:xfrm>
            <a:off x="0" y="5661536"/>
            <a:ext cx="8153400" cy="369332"/>
          </a:xfrm>
          <a:prstGeom prst="rect">
            <a:avLst/>
          </a:prstGeom>
          <a:solidFill>
            <a:srgbClr val="92D050"/>
          </a:solidFill>
        </p:spPr>
        <p:txBody>
          <a:bodyPr wrap="square" rtlCol="0">
            <a:spAutoFit/>
          </a:bodyPr>
          <a:lstStyle/>
          <a:p>
            <a:endParaRPr lang="en-US" dirty="0"/>
          </a:p>
        </p:txBody>
      </p:sp>
      <p:sp>
        <p:nvSpPr>
          <p:cNvPr id="26" name="Footer Placeholder 4"/>
          <p:cNvSpPr>
            <a:spLocks noGrp="1"/>
          </p:cNvSpPr>
          <p:nvPr>
            <p:ph type="ftr" sz="quarter" idx="11"/>
          </p:nvPr>
        </p:nvSpPr>
        <p:spPr>
          <a:xfrm>
            <a:off x="2764639" y="6459786"/>
            <a:ext cx="3617103" cy="365125"/>
          </a:xfrm>
        </p:spPr>
        <p:txBody>
          <a:bodyPr/>
          <a:lstStyle/>
          <a:p>
            <a:r>
              <a:rPr lang="en-US" sz="825" dirty="0"/>
              <a:t>2017 CASBO Annual Conference &amp; California School Business Expo</a:t>
            </a:r>
          </a:p>
        </p:txBody>
      </p:sp>
    </p:spTree>
    <p:extLst>
      <p:ext uri="{BB962C8B-B14F-4D97-AF65-F5344CB8AC3E}">
        <p14:creationId xmlns:p14="http://schemas.microsoft.com/office/powerpoint/2010/main" val="47983322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pic>
        <p:nvPicPr>
          <p:cNvPr id="1027" name="Shape 1027"/>
          <p:cNvPicPr preferRelativeResize="0"/>
          <p:nvPr/>
        </p:nvPicPr>
        <p:blipFill>
          <a:blip r:embed="rId3">
            <a:alphaModFix/>
          </a:blip>
          <a:stretch>
            <a:fillRect/>
          </a:stretch>
        </p:blipFill>
        <p:spPr>
          <a:xfrm>
            <a:off x="76201" y="1611638"/>
            <a:ext cx="8318775" cy="4333876"/>
          </a:xfrm>
          <a:prstGeom prst="rect">
            <a:avLst/>
          </a:prstGeom>
          <a:noFill/>
          <a:ln>
            <a:noFill/>
          </a:ln>
        </p:spPr>
      </p:pic>
      <p:sp>
        <p:nvSpPr>
          <p:cNvPr id="1028" name="Shape 1028"/>
          <p:cNvSpPr/>
          <p:nvPr/>
        </p:nvSpPr>
        <p:spPr>
          <a:xfrm>
            <a:off x="8245584" y="1611638"/>
            <a:ext cx="867600" cy="15243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29" name="Shape 1029"/>
          <p:cNvSpPr/>
          <p:nvPr/>
        </p:nvSpPr>
        <p:spPr>
          <a:xfrm>
            <a:off x="350125" y="762000"/>
            <a:ext cx="8408400" cy="771524"/>
          </a:xfrm>
          <a:prstGeom prst="flowChartAlternateProcess">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buClr>
                <a:schemeClr val="dk1"/>
              </a:buClr>
            </a:pPr>
            <a:r>
              <a:rPr lang="en" dirty="0">
                <a:solidFill>
                  <a:schemeClr val="dk1"/>
                </a:solidFill>
              </a:rPr>
              <a:t>Complete a table for </a:t>
            </a:r>
            <a:r>
              <a:rPr lang="en" b="1" u="sng" dirty="0">
                <a:solidFill>
                  <a:srgbClr val="0B5394"/>
                </a:solidFill>
              </a:rPr>
              <a:t>each</a:t>
            </a:r>
            <a:r>
              <a:rPr lang="en" b="1" dirty="0">
                <a:solidFill>
                  <a:srgbClr val="0B5394"/>
                </a:solidFill>
              </a:rPr>
              <a:t> </a:t>
            </a:r>
            <a:r>
              <a:rPr lang="en" dirty="0">
                <a:solidFill>
                  <a:schemeClr val="dk1"/>
                </a:solidFill>
              </a:rPr>
              <a:t>of the </a:t>
            </a:r>
            <a:r>
              <a:rPr lang="en" b="1" u="sng" dirty="0">
                <a:solidFill>
                  <a:srgbClr val="0B5394"/>
                </a:solidFill>
              </a:rPr>
              <a:t>LEA’s goals</a:t>
            </a:r>
            <a:r>
              <a:rPr lang="en" dirty="0">
                <a:solidFill>
                  <a:schemeClr val="dk1"/>
                </a:solidFill>
              </a:rPr>
              <a:t> from the prior year.</a:t>
            </a:r>
          </a:p>
          <a:p>
            <a:pPr>
              <a:buClr>
                <a:schemeClr val="dk1"/>
              </a:buClr>
            </a:pPr>
            <a:r>
              <a:rPr lang="en" dirty="0">
                <a:solidFill>
                  <a:schemeClr val="dk1"/>
                </a:solidFill>
              </a:rPr>
              <a:t>Use </a:t>
            </a:r>
            <a:r>
              <a:rPr lang="en" b="1" dirty="0">
                <a:solidFill>
                  <a:srgbClr val="0B5394"/>
                </a:solidFill>
              </a:rPr>
              <a:t>actual measurable outcome data</a:t>
            </a:r>
            <a:r>
              <a:rPr lang="en" dirty="0">
                <a:solidFill>
                  <a:schemeClr val="dk1"/>
                </a:solidFill>
              </a:rPr>
              <a:t>, including performance data from </a:t>
            </a:r>
            <a:r>
              <a:rPr lang="en" b="1" dirty="0">
                <a:solidFill>
                  <a:srgbClr val="0B5394"/>
                </a:solidFill>
              </a:rPr>
              <a:t>Evaluation Rubrics</a:t>
            </a:r>
          </a:p>
        </p:txBody>
      </p:sp>
      <p:sp>
        <p:nvSpPr>
          <p:cNvPr id="1031" name="Shape 1031"/>
          <p:cNvSpPr txBox="1">
            <a:spLocks noGrp="1"/>
          </p:cNvSpPr>
          <p:nvPr>
            <p:ph type="sldNum" idx="12"/>
          </p:nvPr>
        </p:nvSpPr>
        <p:spPr>
          <a:xfrm>
            <a:off x="7315200" y="5624513"/>
            <a:ext cx="1200150" cy="273900"/>
          </a:xfrm>
          <a:prstGeom prst="rect">
            <a:avLst/>
          </a:prstGeom>
        </p:spPr>
        <p:txBody>
          <a:bodyPr vert="horz" lIns="91425" tIns="45700" rIns="91425" bIns="45700" rtlCol="0" anchor="ctr" anchorCtr="0">
            <a:noAutofit/>
          </a:bodyPr>
          <a:lstStyle/>
          <a:p>
            <a:pPr>
              <a:buClr>
                <a:srgbClr val="000000"/>
              </a:buClr>
              <a:buSzPct val="25000"/>
            </a:pPr>
            <a:fld id="{00000000-1234-1234-1234-123412341234}" type="slidenum">
              <a:rPr lang="en"/>
              <a:pPr>
                <a:buClr>
                  <a:srgbClr val="000000"/>
                </a:buClr>
                <a:buSzPct val="25000"/>
              </a:pPr>
              <a:t>29</a:t>
            </a:fld>
            <a:endParaRPr lang="en" dirty="0"/>
          </a:p>
        </p:txBody>
      </p:sp>
      <p:sp>
        <p:nvSpPr>
          <p:cNvPr id="6" name="Footer Placeholder 4"/>
          <p:cNvSpPr>
            <a:spLocks noGrp="1"/>
          </p:cNvSpPr>
          <p:nvPr>
            <p:ph type="ftr" sz="quarter" idx="11"/>
          </p:nvPr>
        </p:nvSpPr>
        <p:spPr>
          <a:xfrm>
            <a:off x="2764639" y="6459786"/>
            <a:ext cx="3617103" cy="365125"/>
          </a:xfrm>
        </p:spPr>
        <p:txBody>
          <a:bodyPr/>
          <a:lstStyle/>
          <a:p>
            <a:r>
              <a:rPr lang="en-US" sz="825" dirty="0"/>
              <a:t>2017 CASBO Annual Conference &amp; California School Business Expo</a:t>
            </a:r>
          </a:p>
        </p:txBody>
      </p:sp>
    </p:spTree>
    <p:extLst>
      <p:ext uri="{BB962C8B-B14F-4D97-AF65-F5344CB8AC3E}">
        <p14:creationId xmlns:p14="http://schemas.microsoft.com/office/powerpoint/2010/main" val="235914991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US" sz="2800" dirty="0" smtClean="0"/>
              <a:t>New Section Order for LCAP</a:t>
            </a:r>
          </a:p>
          <a:p>
            <a:pPr>
              <a:buFont typeface="Wingdings" panose="05000000000000000000" pitchFamily="2" charset="2"/>
              <a:buChar char="v"/>
            </a:pPr>
            <a:r>
              <a:rPr lang="en-US" sz="2800" dirty="0" smtClean="0"/>
              <a:t>Plan Summary</a:t>
            </a:r>
          </a:p>
          <a:p>
            <a:pPr>
              <a:buFont typeface="Wingdings" panose="05000000000000000000" pitchFamily="2" charset="2"/>
              <a:buChar char="v"/>
            </a:pPr>
            <a:r>
              <a:rPr lang="en-US" sz="2800" dirty="0" smtClean="0"/>
              <a:t>Plan Summary-Budget Summary</a:t>
            </a:r>
          </a:p>
          <a:p>
            <a:pPr>
              <a:buFont typeface="Wingdings" panose="05000000000000000000" pitchFamily="2" charset="2"/>
              <a:buChar char="v"/>
            </a:pPr>
            <a:r>
              <a:rPr lang="en-US" sz="2800" dirty="0" smtClean="0"/>
              <a:t>Annual Update</a:t>
            </a:r>
          </a:p>
          <a:p>
            <a:pPr>
              <a:buFont typeface="Wingdings" panose="05000000000000000000" pitchFamily="2" charset="2"/>
              <a:buChar char="v"/>
            </a:pPr>
            <a:r>
              <a:rPr lang="en-US" sz="2800" dirty="0" smtClean="0"/>
              <a:t>Stakeholder Engagement</a:t>
            </a:r>
          </a:p>
          <a:p>
            <a:pPr>
              <a:buFont typeface="Wingdings" panose="05000000000000000000" pitchFamily="2" charset="2"/>
              <a:buChar char="v"/>
            </a:pPr>
            <a:r>
              <a:rPr lang="en-US" sz="2800" dirty="0" smtClean="0"/>
              <a:t>Goals, Actions, and Services</a:t>
            </a:r>
          </a:p>
          <a:p>
            <a:pPr>
              <a:buFont typeface="Wingdings" panose="05000000000000000000" pitchFamily="2" charset="2"/>
              <a:buChar char="v"/>
            </a:pPr>
            <a:r>
              <a:rPr lang="en-US" sz="2800" dirty="0" smtClean="0"/>
              <a:t>Demonstration of Increased or Improved Services for Unduplicated Pupils</a:t>
            </a:r>
          </a:p>
          <a:p>
            <a:pPr>
              <a:buFont typeface="Wingdings" panose="05000000000000000000" pitchFamily="2" charset="2"/>
              <a:buChar char="v"/>
            </a:pPr>
            <a:endParaRPr lang="en-US" sz="2800" dirty="0" smtClean="0"/>
          </a:p>
          <a:p>
            <a:endParaRPr lang="en-US" sz="2800" dirty="0"/>
          </a:p>
        </p:txBody>
      </p:sp>
      <p:sp>
        <p:nvSpPr>
          <p:cNvPr id="4" name="Footer Placeholder 3"/>
          <p:cNvSpPr>
            <a:spLocks noGrp="1"/>
          </p:cNvSpPr>
          <p:nvPr>
            <p:ph type="ftr" sz="quarter" idx="11"/>
          </p:nvPr>
        </p:nvSpPr>
        <p:spPr/>
        <p:txBody>
          <a:bodyPr/>
          <a:lstStyle/>
          <a:p>
            <a:r>
              <a:rPr lang="en-US" dirty="0"/>
              <a:t>2017 CASBO Annual Conference &amp; California School Business Expo</a:t>
            </a:r>
          </a:p>
        </p:txBody>
      </p:sp>
    </p:spTree>
    <p:extLst>
      <p:ext uri="{BB962C8B-B14F-4D97-AF65-F5344CB8AC3E}">
        <p14:creationId xmlns:p14="http://schemas.microsoft.com/office/powerpoint/2010/main" val="115370257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Shape 1057"/>
          <p:cNvSpPr/>
          <p:nvPr/>
        </p:nvSpPr>
        <p:spPr>
          <a:xfrm rot="10800000" flipH="1">
            <a:off x="0" y="1127442"/>
            <a:ext cx="1087736" cy="767701"/>
          </a:xfrm>
          <a:prstGeom prst="parallelogram">
            <a:avLst>
              <a:gd name="adj" fmla="val 47096"/>
            </a:avLst>
          </a:prstGeom>
          <a:solidFill>
            <a:srgbClr val="0B5394"/>
          </a:solidFill>
          <a:ln>
            <a:noFill/>
          </a:ln>
        </p:spPr>
        <p:txBody>
          <a:bodyPr lIns="91425" tIns="91425" rIns="91425" bIns="91425" anchor="ctr" anchorCtr="0">
            <a:noAutofit/>
          </a:bodyPr>
          <a:lstStyle/>
          <a:p>
            <a:endParaRPr/>
          </a:p>
        </p:txBody>
      </p:sp>
      <p:sp>
        <p:nvSpPr>
          <p:cNvPr id="1058" name="Shape 1058"/>
          <p:cNvSpPr/>
          <p:nvPr/>
        </p:nvSpPr>
        <p:spPr>
          <a:xfrm rot="10800000" flipH="1">
            <a:off x="620068" y="1127442"/>
            <a:ext cx="578585" cy="761815"/>
          </a:xfrm>
          <a:prstGeom prst="parallelogram">
            <a:avLst>
              <a:gd name="adj" fmla="val 72420"/>
            </a:avLst>
          </a:prstGeom>
          <a:solidFill>
            <a:srgbClr val="F1C232"/>
          </a:solidFill>
          <a:ln>
            <a:noFill/>
          </a:ln>
        </p:spPr>
        <p:txBody>
          <a:bodyPr lIns="91425" tIns="91425" rIns="91425" bIns="91425" anchor="ctr" anchorCtr="0">
            <a:noAutofit/>
          </a:bodyPr>
          <a:lstStyle/>
          <a:p>
            <a:endParaRPr/>
          </a:p>
        </p:txBody>
      </p:sp>
      <p:sp>
        <p:nvSpPr>
          <p:cNvPr id="1059" name="Shape 1059"/>
          <p:cNvSpPr/>
          <p:nvPr/>
        </p:nvSpPr>
        <p:spPr>
          <a:xfrm rot="10800000" flipH="1">
            <a:off x="762000" y="1133325"/>
            <a:ext cx="7476300" cy="749101"/>
          </a:xfrm>
          <a:prstGeom prst="parallelogram">
            <a:avLst>
              <a:gd name="adj" fmla="val 45421"/>
            </a:avLst>
          </a:prstGeom>
          <a:solidFill>
            <a:srgbClr val="0B5394"/>
          </a:solidFill>
          <a:ln>
            <a:noFill/>
          </a:ln>
        </p:spPr>
        <p:txBody>
          <a:bodyPr lIns="91425" tIns="91425" rIns="91425" bIns="91425" anchor="ctr" anchorCtr="0">
            <a:noAutofit/>
          </a:bodyPr>
          <a:lstStyle/>
          <a:p>
            <a:endParaRPr/>
          </a:p>
        </p:txBody>
      </p:sp>
      <p:sp>
        <p:nvSpPr>
          <p:cNvPr id="1060" name="Shape 1060"/>
          <p:cNvSpPr/>
          <p:nvPr/>
        </p:nvSpPr>
        <p:spPr>
          <a:xfrm rot="10800000" flipH="1">
            <a:off x="7848600" y="1139207"/>
            <a:ext cx="1295400" cy="755937"/>
          </a:xfrm>
          <a:prstGeom prst="parallelogram">
            <a:avLst>
              <a:gd name="adj" fmla="val 47096"/>
            </a:avLst>
          </a:prstGeom>
          <a:solidFill>
            <a:srgbClr val="F1C232"/>
          </a:solidFill>
          <a:ln>
            <a:noFill/>
          </a:ln>
        </p:spPr>
        <p:txBody>
          <a:bodyPr lIns="91425" tIns="91425" rIns="91425" bIns="91425" anchor="ctr" anchorCtr="0">
            <a:noAutofit/>
          </a:bodyPr>
          <a:lstStyle/>
          <a:p>
            <a:endParaRPr/>
          </a:p>
        </p:txBody>
      </p:sp>
      <p:sp>
        <p:nvSpPr>
          <p:cNvPr id="1061" name="Shape 1061"/>
          <p:cNvSpPr txBox="1">
            <a:spLocks noGrp="1"/>
          </p:cNvSpPr>
          <p:nvPr>
            <p:ph type="title"/>
          </p:nvPr>
        </p:nvSpPr>
        <p:spPr>
          <a:xfrm>
            <a:off x="1085500" y="1240375"/>
            <a:ext cx="8520600" cy="572700"/>
          </a:xfrm>
          <a:prstGeom prst="rect">
            <a:avLst/>
          </a:prstGeom>
        </p:spPr>
        <p:txBody>
          <a:bodyPr vert="horz" lIns="91425" tIns="91425" rIns="91425" bIns="91425" rtlCol="0" anchor="t" anchorCtr="0">
            <a:noAutofit/>
          </a:bodyPr>
          <a:lstStyle/>
          <a:p>
            <a:pPr>
              <a:buClr>
                <a:schemeClr val="dk1"/>
              </a:buClr>
              <a:buSzPct val="45833"/>
            </a:pPr>
            <a:r>
              <a:rPr lang="en" sz="2400" b="1" dirty="0">
                <a:solidFill>
                  <a:srgbClr val="FFFFFF"/>
                </a:solidFill>
                <a:latin typeface="Verdana"/>
                <a:ea typeface="Verdana"/>
                <a:cs typeface="Verdana"/>
                <a:sym typeface="Verdana"/>
              </a:rPr>
              <a:t>Annual Update: District Considerations</a:t>
            </a:r>
          </a:p>
        </p:txBody>
      </p:sp>
      <p:sp>
        <p:nvSpPr>
          <p:cNvPr id="1062" name="Shape 1062"/>
          <p:cNvSpPr txBox="1">
            <a:spLocks noGrp="1"/>
          </p:cNvSpPr>
          <p:nvPr>
            <p:ph type="body" idx="1"/>
          </p:nvPr>
        </p:nvSpPr>
        <p:spPr>
          <a:xfrm>
            <a:off x="457200" y="2057400"/>
            <a:ext cx="8229600" cy="3687114"/>
          </a:xfrm>
          <a:prstGeom prst="rect">
            <a:avLst/>
          </a:prstGeom>
        </p:spPr>
        <p:txBody>
          <a:bodyPr vert="horz" lIns="91425" tIns="91425" rIns="91425" bIns="91425" rtlCol="0" anchor="t" anchorCtr="0">
            <a:noAutofit/>
          </a:bodyPr>
          <a:lstStyle/>
          <a:p>
            <a:pPr>
              <a:spcBef>
                <a:spcPts val="500"/>
              </a:spcBef>
              <a:spcAft>
                <a:spcPts val="0"/>
              </a:spcAft>
              <a:buNone/>
            </a:pPr>
            <a:r>
              <a:rPr lang="en" b="1" dirty="0">
                <a:solidFill>
                  <a:srgbClr val="0B5394"/>
                </a:solidFill>
                <a:latin typeface="Verdana"/>
                <a:ea typeface="Verdana"/>
                <a:cs typeface="Verdana"/>
                <a:sym typeface="Verdana"/>
              </a:rPr>
              <a:t>Is Analysis based on instructions:</a:t>
            </a:r>
          </a:p>
          <a:p>
            <a:pPr marL="457200" indent="-330200">
              <a:spcBef>
                <a:spcPts val="500"/>
              </a:spcBef>
              <a:spcAft>
                <a:spcPts val="0"/>
              </a:spcAft>
              <a:buClr>
                <a:schemeClr val="dk1"/>
              </a:buClr>
              <a:buFont typeface="Verdana"/>
              <a:buChar char="❖"/>
            </a:pPr>
            <a:r>
              <a:rPr lang="en" sz="1600" dirty="0">
                <a:solidFill>
                  <a:schemeClr val="dk1"/>
                </a:solidFill>
                <a:latin typeface="Verdana"/>
                <a:ea typeface="Verdana"/>
                <a:cs typeface="Verdana"/>
                <a:sym typeface="Verdana"/>
              </a:rPr>
              <a:t>Describes the overall implementation of Actions/Services</a:t>
            </a:r>
          </a:p>
          <a:p>
            <a:pPr marL="914400" lvl="1" indent="-228600">
              <a:spcBef>
                <a:spcPts val="500"/>
              </a:spcBef>
              <a:spcAft>
                <a:spcPts val="0"/>
              </a:spcAft>
              <a:buClr>
                <a:srgbClr val="6AA84F"/>
              </a:buClr>
              <a:buFont typeface="Verdana"/>
              <a:buChar char="➢"/>
            </a:pPr>
            <a:r>
              <a:rPr lang="en" dirty="0">
                <a:solidFill>
                  <a:srgbClr val="6AA84F"/>
                </a:solidFill>
                <a:latin typeface="Verdana"/>
                <a:ea typeface="Verdana"/>
                <a:cs typeface="Verdana"/>
                <a:sym typeface="Verdana"/>
              </a:rPr>
              <a:t>Are the challenges/successes in implementation described?</a:t>
            </a:r>
          </a:p>
          <a:p>
            <a:pPr marL="914400" lvl="1" indent="-228600">
              <a:spcBef>
                <a:spcPts val="500"/>
              </a:spcBef>
              <a:spcAft>
                <a:spcPts val="0"/>
              </a:spcAft>
              <a:buClr>
                <a:srgbClr val="6AA84F"/>
              </a:buClr>
              <a:buFont typeface="Verdana"/>
              <a:buChar char="➢"/>
            </a:pPr>
            <a:r>
              <a:rPr lang="en" dirty="0">
                <a:solidFill>
                  <a:srgbClr val="6AA84F"/>
                </a:solidFill>
                <a:latin typeface="Verdana"/>
                <a:ea typeface="Verdana"/>
                <a:cs typeface="Verdana"/>
                <a:sym typeface="Verdana"/>
              </a:rPr>
              <a:t>Does the summary directly relate to the goal? </a:t>
            </a:r>
          </a:p>
          <a:p>
            <a:pPr marL="457200" indent="-330200">
              <a:spcBef>
                <a:spcPts val="500"/>
              </a:spcBef>
              <a:spcAft>
                <a:spcPts val="0"/>
              </a:spcAft>
              <a:buClr>
                <a:schemeClr val="dk1"/>
              </a:buClr>
              <a:buFont typeface="Verdana"/>
              <a:buChar char="❖"/>
            </a:pPr>
            <a:r>
              <a:rPr lang="en" sz="1600" dirty="0">
                <a:solidFill>
                  <a:schemeClr val="dk1"/>
                </a:solidFill>
                <a:latin typeface="Verdana"/>
                <a:ea typeface="Verdana"/>
                <a:cs typeface="Verdana"/>
                <a:sym typeface="Verdana"/>
              </a:rPr>
              <a:t>Describes effectiveness of Actions/Services</a:t>
            </a:r>
          </a:p>
          <a:p>
            <a:pPr marL="914400" marR="76200" lvl="1" indent="-228600" algn="just">
              <a:spcBef>
                <a:spcPts val="300"/>
              </a:spcBef>
              <a:buClr>
                <a:srgbClr val="6AA84F"/>
              </a:buClr>
              <a:buFont typeface="Verdana"/>
              <a:buChar char="➢"/>
            </a:pPr>
            <a:r>
              <a:rPr lang="en" dirty="0">
                <a:solidFill>
                  <a:srgbClr val="6AA84F"/>
                </a:solidFill>
                <a:latin typeface="Verdana"/>
                <a:ea typeface="Verdana"/>
                <a:cs typeface="Verdana"/>
                <a:sym typeface="Verdana"/>
              </a:rPr>
              <a:t>What criteria are used to determine effectiveness of Actions/Services?</a:t>
            </a:r>
          </a:p>
          <a:p>
            <a:pPr marL="914400" marR="76200" lvl="1" indent="-228600" algn="just">
              <a:spcBef>
                <a:spcPts val="300"/>
              </a:spcBef>
              <a:buClr>
                <a:srgbClr val="6AA84F"/>
              </a:buClr>
              <a:buFont typeface="Verdana"/>
              <a:buChar char="➢"/>
            </a:pPr>
            <a:r>
              <a:rPr lang="en" dirty="0">
                <a:solidFill>
                  <a:srgbClr val="6AA84F"/>
                </a:solidFill>
                <a:latin typeface="Verdana"/>
                <a:ea typeface="Verdana"/>
                <a:cs typeface="Verdana"/>
                <a:sym typeface="Verdana"/>
              </a:rPr>
              <a:t>Are these aligned to the goal?</a:t>
            </a:r>
          </a:p>
          <a:p>
            <a:pPr marL="457200" indent="-330200">
              <a:spcBef>
                <a:spcPts val="500"/>
              </a:spcBef>
              <a:spcAft>
                <a:spcPts val="0"/>
              </a:spcAft>
              <a:buClr>
                <a:schemeClr val="dk1"/>
              </a:buClr>
              <a:buFont typeface="Verdana"/>
              <a:buChar char="❖"/>
            </a:pPr>
            <a:r>
              <a:rPr lang="en" sz="1600" dirty="0">
                <a:solidFill>
                  <a:schemeClr val="dk1"/>
                </a:solidFill>
                <a:latin typeface="Verdana"/>
                <a:ea typeface="Verdana"/>
                <a:cs typeface="Verdana"/>
                <a:sym typeface="Verdana"/>
              </a:rPr>
              <a:t>Describes material changes in the budget</a:t>
            </a:r>
          </a:p>
          <a:p>
            <a:pPr marL="914400" marR="76200" lvl="1" indent="-228600">
              <a:spcBef>
                <a:spcPts val="300"/>
              </a:spcBef>
              <a:buClr>
                <a:srgbClr val="6AA84F"/>
              </a:buClr>
              <a:buFont typeface="Verdana"/>
              <a:buChar char="➢"/>
            </a:pPr>
            <a:r>
              <a:rPr lang="en" dirty="0">
                <a:solidFill>
                  <a:srgbClr val="6AA84F"/>
                </a:solidFill>
                <a:latin typeface="Verdana"/>
                <a:ea typeface="Verdana"/>
                <a:cs typeface="Verdana"/>
                <a:sym typeface="Verdana"/>
              </a:rPr>
              <a:t>Is there a description of material differences in budgeted and actual expenditures?</a:t>
            </a:r>
          </a:p>
          <a:p>
            <a:pPr marL="914400" marR="76200" lvl="1" indent="-228600" algn="just">
              <a:spcBef>
                <a:spcPts val="300"/>
              </a:spcBef>
              <a:buClr>
                <a:srgbClr val="6AA84F"/>
              </a:buClr>
              <a:buFont typeface="Verdana"/>
              <a:buChar char="➢"/>
            </a:pPr>
            <a:r>
              <a:rPr lang="en" dirty="0">
                <a:solidFill>
                  <a:srgbClr val="6AA84F"/>
                </a:solidFill>
                <a:latin typeface="Verdana"/>
                <a:ea typeface="Verdana"/>
                <a:cs typeface="Verdana"/>
                <a:sym typeface="Verdana"/>
              </a:rPr>
              <a:t>Is the description presented in a clear and transparent manner?</a:t>
            </a:r>
          </a:p>
          <a:p>
            <a:pPr marL="0" marR="76200" indent="0" algn="just">
              <a:spcBef>
                <a:spcPts val="300"/>
              </a:spcBef>
              <a:spcAft>
                <a:spcPts val="300"/>
              </a:spcAft>
              <a:buNone/>
            </a:pPr>
            <a:r>
              <a:rPr lang="en" sz="1600" dirty="0">
                <a:solidFill>
                  <a:schemeClr val="dk1"/>
                </a:solidFill>
                <a:latin typeface="Verdana"/>
                <a:ea typeface="Verdana"/>
                <a:cs typeface="Verdana"/>
                <a:sym typeface="Verdana"/>
              </a:rPr>
              <a:t>	</a:t>
            </a:r>
          </a:p>
          <a:p>
            <a:pPr>
              <a:spcBef>
                <a:spcPts val="500"/>
              </a:spcBef>
              <a:spcAft>
                <a:spcPts val="0"/>
              </a:spcAft>
              <a:buNone/>
            </a:pPr>
            <a:endParaRPr sz="1600" dirty="0">
              <a:solidFill>
                <a:schemeClr val="dk1"/>
              </a:solidFill>
              <a:latin typeface="Verdana"/>
              <a:ea typeface="Verdana"/>
              <a:cs typeface="Verdana"/>
              <a:sym typeface="Verdana"/>
            </a:endParaRPr>
          </a:p>
          <a:p>
            <a:pPr marL="457200" indent="0">
              <a:spcBef>
                <a:spcPts val="400"/>
              </a:spcBef>
              <a:spcAft>
                <a:spcPts val="0"/>
              </a:spcAft>
              <a:buNone/>
            </a:pPr>
            <a:endParaRPr sz="1600" dirty="0">
              <a:solidFill>
                <a:srgbClr val="6AA84F"/>
              </a:solidFill>
              <a:latin typeface="Verdana"/>
              <a:ea typeface="Verdana"/>
              <a:cs typeface="Verdana"/>
              <a:sym typeface="Verdana"/>
            </a:endParaRPr>
          </a:p>
          <a:p>
            <a:pPr marL="0" indent="0">
              <a:spcBef>
                <a:spcPts val="400"/>
              </a:spcBef>
              <a:spcAft>
                <a:spcPts val="0"/>
              </a:spcAft>
              <a:buNone/>
            </a:pPr>
            <a:endParaRPr sz="1600" dirty="0">
              <a:solidFill>
                <a:srgbClr val="6AA84F"/>
              </a:solidFill>
              <a:latin typeface="Verdana"/>
              <a:ea typeface="Verdana"/>
              <a:cs typeface="Verdana"/>
              <a:sym typeface="Verdana"/>
            </a:endParaRPr>
          </a:p>
          <a:p>
            <a:pPr>
              <a:spcBef>
                <a:spcPts val="400"/>
              </a:spcBef>
              <a:spcAft>
                <a:spcPts val="0"/>
              </a:spcAft>
              <a:buNone/>
            </a:pPr>
            <a:endParaRPr sz="1600" dirty="0">
              <a:solidFill>
                <a:srgbClr val="6AA84F"/>
              </a:solidFill>
              <a:latin typeface="Verdana"/>
              <a:ea typeface="Verdana"/>
              <a:cs typeface="Verdana"/>
              <a:sym typeface="Verdana"/>
            </a:endParaRPr>
          </a:p>
          <a:p>
            <a:pPr>
              <a:spcBef>
                <a:spcPts val="600"/>
              </a:spcBef>
              <a:spcAft>
                <a:spcPts val="0"/>
              </a:spcAft>
              <a:buClr>
                <a:schemeClr val="dk1"/>
              </a:buClr>
              <a:buSzPct val="61111"/>
              <a:buNone/>
            </a:pPr>
            <a:endParaRPr u="sng" dirty="0">
              <a:solidFill>
                <a:schemeClr val="dk1"/>
              </a:solidFill>
            </a:endParaRPr>
          </a:p>
        </p:txBody>
      </p:sp>
      <p:sp>
        <p:nvSpPr>
          <p:cNvPr id="1063" name="Shape 1063"/>
          <p:cNvSpPr txBox="1">
            <a:spLocks noGrp="1"/>
          </p:cNvSpPr>
          <p:nvPr>
            <p:ph type="sldNum" idx="12"/>
          </p:nvPr>
        </p:nvSpPr>
        <p:spPr>
          <a:xfrm>
            <a:off x="8458200" y="5302022"/>
            <a:ext cx="548700" cy="479936"/>
          </a:xfrm>
          <a:prstGeom prst="rect">
            <a:avLst/>
          </a:prstGeom>
        </p:spPr>
        <p:txBody>
          <a:bodyPr vert="horz" lIns="91425" tIns="91425" rIns="91425" bIns="91425" rtlCol="0" anchor="ctr" anchorCtr="0">
            <a:noAutofit/>
          </a:bodyPr>
          <a:lstStyle/>
          <a:p>
            <a:fld id="{00000000-1234-1234-1234-123412341234}" type="slidenum">
              <a:rPr lang="en"/>
              <a:pPr/>
              <a:t>30</a:t>
            </a:fld>
            <a:endParaRPr lang="en" dirty="0"/>
          </a:p>
        </p:txBody>
      </p:sp>
      <p:sp>
        <p:nvSpPr>
          <p:cNvPr id="9"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2560999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Shape 1069"/>
          <p:cNvSpPr/>
          <p:nvPr/>
        </p:nvSpPr>
        <p:spPr>
          <a:xfrm rot="10800000" flipH="1">
            <a:off x="0" y="1133325"/>
            <a:ext cx="1066800" cy="751063"/>
          </a:xfrm>
          <a:prstGeom prst="parallelogram">
            <a:avLst>
              <a:gd name="adj" fmla="val 47096"/>
            </a:avLst>
          </a:prstGeom>
          <a:solidFill>
            <a:srgbClr val="0B5394"/>
          </a:solidFill>
          <a:ln>
            <a:noFill/>
          </a:ln>
        </p:spPr>
        <p:txBody>
          <a:bodyPr lIns="91425" tIns="91425" rIns="91425" bIns="91425" anchor="ctr" anchorCtr="0">
            <a:noAutofit/>
          </a:bodyPr>
          <a:lstStyle/>
          <a:p>
            <a:endParaRPr/>
          </a:p>
        </p:txBody>
      </p:sp>
      <p:sp>
        <p:nvSpPr>
          <p:cNvPr id="1070" name="Shape 1070"/>
          <p:cNvSpPr/>
          <p:nvPr/>
        </p:nvSpPr>
        <p:spPr>
          <a:xfrm rot="10800000" flipH="1">
            <a:off x="685800" y="1133324"/>
            <a:ext cx="487800" cy="751062"/>
          </a:xfrm>
          <a:prstGeom prst="parallelogram">
            <a:avLst>
              <a:gd name="adj" fmla="val 75162"/>
            </a:avLst>
          </a:prstGeom>
          <a:solidFill>
            <a:srgbClr val="F1C232"/>
          </a:solidFill>
          <a:ln>
            <a:noFill/>
          </a:ln>
        </p:spPr>
        <p:txBody>
          <a:bodyPr lIns="91425" tIns="91425" rIns="91425" bIns="91425" anchor="ctr" anchorCtr="0">
            <a:noAutofit/>
          </a:bodyPr>
          <a:lstStyle/>
          <a:p>
            <a:endParaRPr/>
          </a:p>
        </p:txBody>
      </p:sp>
      <p:sp>
        <p:nvSpPr>
          <p:cNvPr id="1071" name="Shape 1071"/>
          <p:cNvSpPr/>
          <p:nvPr/>
        </p:nvSpPr>
        <p:spPr>
          <a:xfrm rot="10800000" flipH="1">
            <a:off x="815900" y="1133325"/>
            <a:ext cx="7476300" cy="749100"/>
          </a:xfrm>
          <a:prstGeom prst="parallelogram">
            <a:avLst>
              <a:gd name="adj" fmla="val 44596"/>
            </a:avLst>
          </a:prstGeom>
          <a:solidFill>
            <a:srgbClr val="0B5394"/>
          </a:solidFill>
          <a:ln>
            <a:noFill/>
          </a:ln>
        </p:spPr>
        <p:txBody>
          <a:bodyPr lIns="91425" tIns="91425" rIns="91425" bIns="91425" anchor="ctr" anchorCtr="0">
            <a:noAutofit/>
          </a:bodyPr>
          <a:lstStyle/>
          <a:p>
            <a:endParaRPr/>
          </a:p>
        </p:txBody>
      </p:sp>
      <p:sp>
        <p:nvSpPr>
          <p:cNvPr id="1072" name="Shape 1072"/>
          <p:cNvSpPr/>
          <p:nvPr/>
        </p:nvSpPr>
        <p:spPr>
          <a:xfrm rot="10800000" flipH="1">
            <a:off x="7924800" y="1116686"/>
            <a:ext cx="910800" cy="767702"/>
          </a:xfrm>
          <a:prstGeom prst="parallelogram">
            <a:avLst>
              <a:gd name="adj" fmla="val 47096"/>
            </a:avLst>
          </a:prstGeom>
          <a:solidFill>
            <a:srgbClr val="F1C232"/>
          </a:solidFill>
          <a:ln>
            <a:noFill/>
          </a:ln>
        </p:spPr>
        <p:txBody>
          <a:bodyPr lIns="91425" tIns="91425" rIns="91425" bIns="91425" anchor="ctr" anchorCtr="0">
            <a:noAutofit/>
          </a:bodyPr>
          <a:lstStyle/>
          <a:p>
            <a:endParaRPr/>
          </a:p>
        </p:txBody>
      </p:sp>
      <p:sp>
        <p:nvSpPr>
          <p:cNvPr id="1073" name="Shape 1073"/>
          <p:cNvSpPr txBox="1">
            <a:spLocks noGrp="1"/>
          </p:cNvSpPr>
          <p:nvPr>
            <p:ph type="title"/>
          </p:nvPr>
        </p:nvSpPr>
        <p:spPr>
          <a:xfrm>
            <a:off x="1085500" y="1240375"/>
            <a:ext cx="8520600" cy="572700"/>
          </a:xfrm>
          <a:prstGeom prst="rect">
            <a:avLst/>
          </a:prstGeom>
        </p:spPr>
        <p:txBody>
          <a:bodyPr vert="horz" lIns="91425" tIns="91425" rIns="91425" bIns="91425" rtlCol="0" anchor="t" anchorCtr="0">
            <a:noAutofit/>
          </a:bodyPr>
          <a:lstStyle/>
          <a:p>
            <a:pPr>
              <a:buClr>
                <a:schemeClr val="dk1"/>
              </a:buClr>
              <a:buSzPct val="45833"/>
            </a:pPr>
            <a:r>
              <a:rPr lang="en" sz="2400" b="1" dirty="0">
                <a:solidFill>
                  <a:srgbClr val="FFFFFF"/>
                </a:solidFill>
                <a:latin typeface="Verdana"/>
                <a:ea typeface="Verdana"/>
                <a:cs typeface="Verdana"/>
                <a:sym typeface="Verdana"/>
              </a:rPr>
              <a:t>Annual Update:  District Considerations</a:t>
            </a:r>
          </a:p>
        </p:txBody>
      </p:sp>
      <p:sp>
        <p:nvSpPr>
          <p:cNvPr id="1074" name="Shape 1074"/>
          <p:cNvSpPr txBox="1">
            <a:spLocks noGrp="1"/>
          </p:cNvSpPr>
          <p:nvPr>
            <p:ph type="body" idx="1"/>
          </p:nvPr>
        </p:nvSpPr>
        <p:spPr>
          <a:xfrm>
            <a:off x="533400" y="2071650"/>
            <a:ext cx="8130150" cy="3338550"/>
          </a:xfrm>
          <a:prstGeom prst="rect">
            <a:avLst/>
          </a:prstGeom>
        </p:spPr>
        <p:txBody>
          <a:bodyPr vert="horz" lIns="91425" tIns="91425" rIns="91425" bIns="91425" rtlCol="0" anchor="t" anchorCtr="0">
            <a:noAutofit/>
          </a:bodyPr>
          <a:lstStyle/>
          <a:p>
            <a:pPr>
              <a:spcBef>
                <a:spcPts val="500"/>
              </a:spcBef>
              <a:spcAft>
                <a:spcPts val="0"/>
              </a:spcAft>
              <a:buNone/>
            </a:pPr>
            <a:r>
              <a:rPr lang="en" b="1" dirty="0">
                <a:solidFill>
                  <a:srgbClr val="0B5394"/>
                </a:solidFill>
                <a:latin typeface="Verdana"/>
                <a:ea typeface="Verdana"/>
                <a:cs typeface="Verdana"/>
                <a:sym typeface="Verdana"/>
              </a:rPr>
              <a:t>Is Analysis based on instructions:</a:t>
            </a:r>
          </a:p>
          <a:p>
            <a:pPr marL="457200" indent="-330200">
              <a:spcBef>
                <a:spcPts val="500"/>
              </a:spcBef>
              <a:spcAft>
                <a:spcPts val="0"/>
              </a:spcAft>
              <a:buClr>
                <a:schemeClr val="dk1"/>
              </a:buClr>
              <a:buFont typeface="Verdana"/>
              <a:buChar char="❖"/>
            </a:pPr>
            <a:r>
              <a:rPr lang="en" sz="1600" dirty="0">
                <a:solidFill>
                  <a:schemeClr val="dk1"/>
                </a:solidFill>
                <a:latin typeface="Verdana"/>
                <a:ea typeface="Verdana"/>
                <a:cs typeface="Verdana"/>
                <a:sym typeface="Verdana"/>
              </a:rPr>
              <a:t>Describes changes to the LCAP for the upcoming year</a:t>
            </a:r>
          </a:p>
          <a:p>
            <a:pPr marL="914400" marR="76200" lvl="1" indent="-228600" algn="just">
              <a:spcBef>
                <a:spcPts val="300"/>
              </a:spcBef>
              <a:buClr>
                <a:srgbClr val="6AA84F"/>
              </a:buClr>
              <a:buFont typeface="Verdana"/>
              <a:buChar char="➢"/>
            </a:pPr>
            <a:r>
              <a:rPr lang="en" dirty="0">
                <a:solidFill>
                  <a:srgbClr val="6AA84F"/>
                </a:solidFill>
                <a:latin typeface="Verdana"/>
                <a:ea typeface="Verdana"/>
                <a:cs typeface="Verdana"/>
                <a:sym typeface="Verdana"/>
              </a:rPr>
              <a:t>Are changes based on Analysis of effectiveness of the actions/services in meeting outcomes? </a:t>
            </a:r>
          </a:p>
          <a:p>
            <a:pPr marL="914400" marR="76200" lvl="1" indent="-228600" algn="just">
              <a:spcBef>
                <a:spcPts val="300"/>
              </a:spcBef>
              <a:buClr>
                <a:srgbClr val="6AA84F"/>
              </a:buClr>
              <a:buFont typeface="Verdana"/>
              <a:buChar char="➢"/>
            </a:pPr>
            <a:r>
              <a:rPr lang="en" dirty="0">
                <a:solidFill>
                  <a:srgbClr val="6AA84F"/>
                </a:solidFill>
                <a:latin typeface="Verdana"/>
                <a:ea typeface="Verdana"/>
                <a:cs typeface="Verdana"/>
                <a:sym typeface="Verdana"/>
              </a:rPr>
              <a:t>Does the Analysis include data from local indicators and Evaluation Rubrics?</a:t>
            </a:r>
          </a:p>
          <a:p>
            <a:pPr marL="457200" marR="76200" indent="0" algn="just">
              <a:spcBef>
                <a:spcPts val="300"/>
              </a:spcBef>
              <a:spcAft>
                <a:spcPts val="300"/>
              </a:spcAft>
              <a:buNone/>
            </a:pPr>
            <a:r>
              <a:rPr lang="en" dirty="0">
                <a:solidFill>
                  <a:srgbClr val="6AA84F"/>
                </a:solidFill>
                <a:latin typeface="Verdana"/>
                <a:ea typeface="Verdana"/>
                <a:cs typeface="Verdana"/>
                <a:sym typeface="Verdana"/>
              </a:rPr>
              <a:t> </a:t>
            </a:r>
          </a:p>
          <a:p>
            <a:pPr marL="457200" indent="-330200">
              <a:spcBef>
                <a:spcPts val="500"/>
              </a:spcBef>
              <a:spcAft>
                <a:spcPts val="0"/>
              </a:spcAft>
              <a:buClr>
                <a:schemeClr val="dk1"/>
              </a:buClr>
              <a:buFont typeface="Verdana"/>
              <a:buChar char="❖"/>
            </a:pPr>
            <a:r>
              <a:rPr lang="en" sz="1600" dirty="0">
                <a:solidFill>
                  <a:schemeClr val="dk1"/>
                </a:solidFill>
                <a:latin typeface="Verdana"/>
                <a:ea typeface="Verdana"/>
                <a:cs typeface="Verdana"/>
                <a:sym typeface="Verdana"/>
              </a:rPr>
              <a:t>Identifies where changes can be found in the LCAP</a:t>
            </a:r>
          </a:p>
          <a:p>
            <a:pPr marL="914400" marR="76200" lvl="1" indent="-228600" algn="just">
              <a:spcBef>
                <a:spcPts val="300"/>
              </a:spcBef>
              <a:buClr>
                <a:srgbClr val="6AA84F"/>
              </a:buClr>
              <a:buFont typeface="Verdana"/>
              <a:buChar char="➢"/>
            </a:pPr>
            <a:r>
              <a:rPr lang="en" dirty="0">
                <a:solidFill>
                  <a:srgbClr val="6AA84F"/>
                </a:solidFill>
                <a:latin typeface="Verdana"/>
                <a:ea typeface="Verdana"/>
                <a:cs typeface="Verdana"/>
                <a:sym typeface="Verdana"/>
              </a:rPr>
              <a:t>Can stakeholders easily locate changes in LCAP?</a:t>
            </a:r>
          </a:p>
          <a:p>
            <a:pPr marL="0" marR="76200" indent="0" algn="just">
              <a:spcBef>
                <a:spcPts val="300"/>
              </a:spcBef>
              <a:spcAft>
                <a:spcPts val="300"/>
              </a:spcAft>
              <a:buNone/>
            </a:pPr>
            <a:endParaRPr dirty="0">
              <a:solidFill>
                <a:srgbClr val="6AA84F"/>
              </a:solidFill>
              <a:latin typeface="Verdana"/>
              <a:ea typeface="Verdana"/>
              <a:cs typeface="Verdana"/>
              <a:sym typeface="Verdana"/>
            </a:endParaRPr>
          </a:p>
          <a:p>
            <a:pPr marL="0" marR="76200" indent="0" algn="just">
              <a:spcBef>
                <a:spcPts val="300"/>
              </a:spcBef>
              <a:spcAft>
                <a:spcPts val="300"/>
              </a:spcAft>
              <a:buNone/>
            </a:pPr>
            <a:endParaRPr sz="1600" dirty="0">
              <a:solidFill>
                <a:schemeClr val="dk1"/>
              </a:solidFill>
              <a:latin typeface="Verdana"/>
              <a:ea typeface="Verdana"/>
              <a:cs typeface="Verdana"/>
              <a:sym typeface="Verdana"/>
            </a:endParaRPr>
          </a:p>
          <a:p>
            <a:pPr>
              <a:spcBef>
                <a:spcPts val="500"/>
              </a:spcBef>
              <a:spcAft>
                <a:spcPts val="0"/>
              </a:spcAft>
              <a:buNone/>
            </a:pPr>
            <a:endParaRPr sz="1600" dirty="0">
              <a:solidFill>
                <a:schemeClr val="dk1"/>
              </a:solidFill>
              <a:latin typeface="Verdana"/>
              <a:ea typeface="Verdana"/>
              <a:cs typeface="Verdana"/>
              <a:sym typeface="Verdana"/>
            </a:endParaRPr>
          </a:p>
          <a:p>
            <a:pPr marL="457200" indent="0">
              <a:spcBef>
                <a:spcPts val="400"/>
              </a:spcBef>
              <a:spcAft>
                <a:spcPts val="0"/>
              </a:spcAft>
              <a:buNone/>
            </a:pPr>
            <a:endParaRPr sz="1600" dirty="0">
              <a:solidFill>
                <a:srgbClr val="6AA84F"/>
              </a:solidFill>
              <a:latin typeface="Verdana"/>
              <a:ea typeface="Verdana"/>
              <a:cs typeface="Verdana"/>
              <a:sym typeface="Verdana"/>
            </a:endParaRPr>
          </a:p>
          <a:p>
            <a:pPr marL="0" indent="0">
              <a:spcBef>
                <a:spcPts val="400"/>
              </a:spcBef>
              <a:spcAft>
                <a:spcPts val="0"/>
              </a:spcAft>
              <a:buNone/>
            </a:pPr>
            <a:endParaRPr sz="1600" dirty="0">
              <a:solidFill>
                <a:srgbClr val="6AA84F"/>
              </a:solidFill>
              <a:latin typeface="Verdana"/>
              <a:ea typeface="Verdana"/>
              <a:cs typeface="Verdana"/>
              <a:sym typeface="Verdana"/>
            </a:endParaRPr>
          </a:p>
          <a:p>
            <a:pPr>
              <a:spcBef>
                <a:spcPts val="400"/>
              </a:spcBef>
              <a:spcAft>
                <a:spcPts val="0"/>
              </a:spcAft>
              <a:buNone/>
            </a:pPr>
            <a:endParaRPr sz="1600" dirty="0">
              <a:solidFill>
                <a:srgbClr val="6AA84F"/>
              </a:solidFill>
              <a:latin typeface="Verdana"/>
              <a:ea typeface="Verdana"/>
              <a:cs typeface="Verdana"/>
              <a:sym typeface="Verdana"/>
            </a:endParaRPr>
          </a:p>
          <a:p>
            <a:pPr>
              <a:spcBef>
                <a:spcPts val="600"/>
              </a:spcBef>
              <a:spcAft>
                <a:spcPts val="0"/>
              </a:spcAft>
              <a:buClr>
                <a:schemeClr val="dk1"/>
              </a:buClr>
              <a:buSzPct val="61111"/>
              <a:buNone/>
            </a:pPr>
            <a:endParaRPr u="sng" dirty="0">
              <a:solidFill>
                <a:schemeClr val="dk1"/>
              </a:solidFill>
            </a:endParaRPr>
          </a:p>
        </p:txBody>
      </p:sp>
      <p:sp>
        <p:nvSpPr>
          <p:cNvPr id="1075" name="Shape 1075"/>
          <p:cNvSpPr txBox="1">
            <a:spLocks noGrp="1"/>
          </p:cNvSpPr>
          <p:nvPr>
            <p:ph type="sldNum" idx="12"/>
          </p:nvPr>
        </p:nvSpPr>
        <p:spPr>
          <a:xfrm>
            <a:off x="8484973" y="5181600"/>
            <a:ext cx="548700" cy="393600"/>
          </a:xfrm>
          <a:prstGeom prst="rect">
            <a:avLst/>
          </a:prstGeom>
        </p:spPr>
        <p:txBody>
          <a:bodyPr vert="horz" lIns="91425" tIns="91425" rIns="91425" bIns="91425" rtlCol="0" anchor="ctr" anchorCtr="0">
            <a:noAutofit/>
          </a:bodyPr>
          <a:lstStyle/>
          <a:p>
            <a:fld id="{00000000-1234-1234-1234-123412341234}" type="slidenum">
              <a:rPr lang="en"/>
              <a:pPr/>
              <a:t>31</a:t>
            </a:fld>
            <a:endParaRPr lang="en" dirty="0"/>
          </a:p>
        </p:txBody>
      </p:sp>
      <p:sp>
        <p:nvSpPr>
          <p:cNvPr id="9"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2124922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Shape 1106"/>
          <p:cNvSpPr/>
          <p:nvPr/>
        </p:nvSpPr>
        <p:spPr>
          <a:xfrm>
            <a:off x="369280" y="2233775"/>
            <a:ext cx="8450700" cy="3263400"/>
          </a:xfrm>
          <a:prstGeom prst="rect">
            <a:avLst/>
          </a:prstGeom>
          <a:solidFill>
            <a:srgbClr val="F3F3F3"/>
          </a:solidFill>
          <a:ln>
            <a:noFill/>
          </a:ln>
        </p:spPr>
        <p:txBody>
          <a:bodyPr lIns="91425" tIns="91425" rIns="91425" bIns="91425" anchor="ctr" anchorCtr="0">
            <a:noAutofit/>
          </a:bodyPr>
          <a:lstStyle/>
          <a:p>
            <a:endParaRPr/>
          </a:p>
        </p:txBody>
      </p:sp>
      <p:sp>
        <p:nvSpPr>
          <p:cNvPr id="1107" name="Shape 1107"/>
          <p:cNvSpPr/>
          <p:nvPr/>
        </p:nvSpPr>
        <p:spPr>
          <a:xfrm rot="10800000" flipH="1">
            <a:off x="1" y="1243599"/>
            <a:ext cx="1295401" cy="786301"/>
          </a:xfrm>
          <a:prstGeom prst="parallelogram">
            <a:avLst>
              <a:gd name="adj" fmla="val 47096"/>
            </a:avLst>
          </a:prstGeom>
          <a:solidFill>
            <a:srgbClr val="0B5394"/>
          </a:solidFill>
          <a:ln>
            <a:noFill/>
          </a:ln>
        </p:spPr>
        <p:txBody>
          <a:bodyPr lIns="91425" tIns="91425" rIns="91425" bIns="91425" anchor="ctr" anchorCtr="0">
            <a:noAutofit/>
          </a:bodyPr>
          <a:lstStyle/>
          <a:p>
            <a:endParaRPr/>
          </a:p>
        </p:txBody>
      </p:sp>
      <p:sp>
        <p:nvSpPr>
          <p:cNvPr id="1108" name="Shape 1108"/>
          <p:cNvSpPr/>
          <p:nvPr/>
        </p:nvSpPr>
        <p:spPr>
          <a:xfrm rot="10800000" flipH="1">
            <a:off x="914400" y="1267123"/>
            <a:ext cx="457199" cy="755582"/>
          </a:xfrm>
          <a:prstGeom prst="parallelogram">
            <a:avLst>
              <a:gd name="adj" fmla="val 77187"/>
            </a:avLst>
          </a:prstGeom>
          <a:solidFill>
            <a:srgbClr val="F1C232"/>
          </a:solidFill>
          <a:ln>
            <a:noFill/>
          </a:ln>
        </p:spPr>
        <p:txBody>
          <a:bodyPr lIns="91425" tIns="91425" rIns="91425" bIns="91425" anchor="ctr" anchorCtr="0">
            <a:noAutofit/>
          </a:bodyPr>
          <a:lstStyle/>
          <a:p>
            <a:endParaRPr/>
          </a:p>
        </p:txBody>
      </p:sp>
      <p:sp>
        <p:nvSpPr>
          <p:cNvPr id="1109" name="Shape 1109"/>
          <p:cNvSpPr/>
          <p:nvPr/>
        </p:nvSpPr>
        <p:spPr>
          <a:xfrm rot="10800000" flipH="1">
            <a:off x="1005385" y="1267126"/>
            <a:ext cx="7476300" cy="749101"/>
          </a:xfrm>
          <a:prstGeom prst="parallelogram">
            <a:avLst>
              <a:gd name="adj" fmla="val 44596"/>
            </a:avLst>
          </a:prstGeom>
          <a:solidFill>
            <a:srgbClr val="0B5394"/>
          </a:solidFill>
          <a:ln>
            <a:noFill/>
          </a:ln>
        </p:spPr>
        <p:txBody>
          <a:bodyPr lIns="91425" tIns="91425" rIns="91425" bIns="91425" anchor="ctr" anchorCtr="0">
            <a:noAutofit/>
          </a:bodyPr>
          <a:lstStyle/>
          <a:p>
            <a:endParaRPr/>
          </a:p>
        </p:txBody>
      </p:sp>
      <p:sp>
        <p:nvSpPr>
          <p:cNvPr id="1110" name="Shape 1110"/>
          <p:cNvSpPr/>
          <p:nvPr/>
        </p:nvSpPr>
        <p:spPr>
          <a:xfrm rot="10800000" flipH="1">
            <a:off x="8077200" y="1262198"/>
            <a:ext cx="1003100" cy="767700"/>
          </a:xfrm>
          <a:prstGeom prst="parallelogram">
            <a:avLst>
              <a:gd name="adj" fmla="val 47096"/>
            </a:avLst>
          </a:prstGeom>
          <a:solidFill>
            <a:srgbClr val="F1C232"/>
          </a:solidFill>
          <a:ln>
            <a:noFill/>
          </a:ln>
        </p:spPr>
        <p:txBody>
          <a:bodyPr lIns="91425" tIns="91425" rIns="91425" bIns="91425" anchor="ctr" anchorCtr="0">
            <a:noAutofit/>
          </a:bodyPr>
          <a:lstStyle/>
          <a:p>
            <a:endParaRPr/>
          </a:p>
        </p:txBody>
      </p:sp>
      <p:sp>
        <p:nvSpPr>
          <p:cNvPr id="1112" name="Shape 1112"/>
          <p:cNvSpPr txBox="1">
            <a:spLocks noGrp="1"/>
          </p:cNvSpPr>
          <p:nvPr>
            <p:ph type="title"/>
          </p:nvPr>
        </p:nvSpPr>
        <p:spPr>
          <a:xfrm>
            <a:off x="1356000" y="1373925"/>
            <a:ext cx="7476300" cy="572700"/>
          </a:xfrm>
          <a:prstGeom prst="rect">
            <a:avLst/>
          </a:prstGeom>
        </p:spPr>
        <p:txBody>
          <a:bodyPr vert="horz" lIns="91425" tIns="91425" rIns="91425" bIns="91425" rtlCol="0" anchor="t" anchorCtr="0">
            <a:noAutofit/>
          </a:bodyPr>
          <a:lstStyle/>
          <a:p>
            <a:r>
              <a:rPr lang="en" sz="2400" b="1">
                <a:solidFill>
                  <a:srgbClr val="FFFFFF"/>
                </a:solidFill>
                <a:latin typeface="Verdana"/>
                <a:ea typeface="Verdana"/>
                <a:cs typeface="Verdana"/>
                <a:sym typeface="Verdana"/>
              </a:rPr>
              <a:t>Example: Analysis</a:t>
            </a:r>
          </a:p>
        </p:txBody>
      </p:sp>
      <p:sp>
        <p:nvSpPr>
          <p:cNvPr id="1113" name="Shape 1113"/>
          <p:cNvSpPr txBox="1">
            <a:spLocks noGrp="1"/>
          </p:cNvSpPr>
          <p:nvPr>
            <p:ph type="body" idx="1"/>
          </p:nvPr>
        </p:nvSpPr>
        <p:spPr>
          <a:xfrm>
            <a:off x="414750" y="2331850"/>
            <a:ext cx="8339700" cy="3094500"/>
          </a:xfrm>
          <a:prstGeom prst="rect">
            <a:avLst/>
          </a:prstGeom>
        </p:spPr>
        <p:txBody>
          <a:bodyPr vert="horz" lIns="91425" tIns="91425" rIns="91425" bIns="91425" rtlCol="0" anchor="t" anchorCtr="0">
            <a:noAutofit/>
          </a:bodyPr>
          <a:lstStyle/>
          <a:p>
            <a:pPr>
              <a:spcAft>
                <a:spcPts val="1000"/>
              </a:spcAft>
              <a:buNone/>
            </a:pPr>
            <a:r>
              <a:rPr lang="en" b="1" dirty="0">
                <a:solidFill>
                  <a:srgbClr val="000000"/>
                </a:solidFill>
                <a:latin typeface="Verdana"/>
                <a:ea typeface="Verdana"/>
                <a:cs typeface="Verdana"/>
                <a:sym typeface="Verdana"/>
              </a:rPr>
              <a:t>Implementation:</a:t>
            </a:r>
          </a:p>
          <a:p>
            <a:pPr marL="457200" indent="-228600">
              <a:spcAft>
                <a:spcPts val="1000"/>
              </a:spcAft>
              <a:buClr>
                <a:srgbClr val="000000"/>
              </a:buClr>
              <a:buFont typeface="Verdana"/>
              <a:buChar char="❖"/>
            </a:pPr>
            <a:r>
              <a:rPr lang="en" dirty="0">
                <a:solidFill>
                  <a:srgbClr val="000000"/>
                </a:solidFill>
                <a:latin typeface="Verdana"/>
                <a:ea typeface="Verdana"/>
                <a:cs typeface="Verdana"/>
                <a:sym typeface="Verdana"/>
              </a:rPr>
              <a:t>Degree of implementation of key actions/services described</a:t>
            </a:r>
          </a:p>
          <a:p>
            <a:pPr marL="457200" indent="-228600">
              <a:spcAft>
                <a:spcPts val="1000"/>
              </a:spcAft>
              <a:buClr>
                <a:srgbClr val="000000"/>
              </a:buClr>
              <a:buFont typeface="Verdana"/>
              <a:buChar char="❖"/>
            </a:pPr>
            <a:r>
              <a:rPr lang="en" dirty="0">
                <a:solidFill>
                  <a:srgbClr val="000000"/>
                </a:solidFill>
                <a:latin typeface="Verdana"/>
                <a:ea typeface="Verdana"/>
                <a:cs typeface="Verdana"/>
                <a:sym typeface="Verdana"/>
              </a:rPr>
              <a:t>Data included on impact of actions (</a:t>
            </a:r>
            <a:r>
              <a:rPr lang="en" i="1" dirty="0">
                <a:solidFill>
                  <a:srgbClr val="000000"/>
                </a:solidFill>
                <a:latin typeface="Verdana"/>
                <a:ea typeface="Verdana"/>
                <a:cs typeface="Verdana"/>
                <a:sym typeface="Verdana"/>
              </a:rPr>
              <a:t>eg: 50 students on track for graduation</a:t>
            </a:r>
            <a:r>
              <a:rPr lang="en" dirty="0">
                <a:solidFill>
                  <a:srgbClr val="000000"/>
                </a:solidFill>
                <a:latin typeface="Verdana"/>
                <a:ea typeface="Verdana"/>
                <a:cs typeface="Verdana"/>
                <a:sym typeface="Verdana"/>
              </a:rPr>
              <a:t>)</a:t>
            </a:r>
          </a:p>
          <a:p>
            <a:pPr marL="457200" indent="-228600">
              <a:spcAft>
                <a:spcPts val="1000"/>
              </a:spcAft>
              <a:buClr>
                <a:srgbClr val="000000"/>
              </a:buClr>
              <a:buFont typeface="Verdana"/>
              <a:buChar char="❖"/>
            </a:pPr>
            <a:r>
              <a:rPr lang="en" dirty="0">
                <a:solidFill>
                  <a:srgbClr val="000000"/>
                </a:solidFill>
                <a:latin typeface="Verdana"/>
                <a:ea typeface="Verdana"/>
                <a:cs typeface="Verdana"/>
                <a:sym typeface="Verdana"/>
              </a:rPr>
              <a:t>Reasons for changes are identified </a:t>
            </a:r>
            <a:r>
              <a:rPr lang="en" i="1" dirty="0">
                <a:solidFill>
                  <a:srgbClr val="000000"/>
                </a:solidFill>
                <a:latin typeface="Verdana"/>
                <a:ea typeface="Verdana"/>
                <a:cs typeface="Verdana"/>
                <a:sym typeface="Verdana"/>
              </a:rPr>
              <a:t>(eg: late hiring of staff, increased demands for training</a:t>
            </a:r>
            <a:r>
              <a:rPr lang="en" dirty="0">
                <a:solidFill>
                  <a:srgbClr val="000000"/>
                </a:solidFill>
                <a:latin typeface="Verdana"/>
                <a:ea typeface="Verdana"/>
                <a:cs typeface="Verdana"/>
                <a:sym typeface="Verdana"/>
              </a:rPr>
              <a:t>)</a:t>
            </a:r>
          </a:p>
        </p:txBody>
      </p:sp>
      <p:sp>
        <p:nvSpPr>
          <p:cNvPr id="1114" name="Shape 1114"/>
          <p:cNvSpPr txBox="1">
            <a:spLocks noGrp="1"/>
          </p:cNvSpPr>
          <p:nvPr>
            <p:ph type="sldNum" idx="12"/>
          </p:nvPr>
        </p:nvSpPr>
        <p:spPr>
          <a:xfrm>
            <a:off x="8472457" y="5334000"/>
            <a:ext cx="548700" cy="381000"/>
          </a:xfrm>
          <a:prstGeom prst="rect">
            <a:avLst/>
          </a:prstGeom>
        </p:spPr>
        <p:txBody>
          <a:bodyPr vert="horz" lIns="91425" tIns="91425" rIns="91425" bIns="91425" rtlCol="0" anchor="ctr" anchorCtr="0">
            <a:noAutofit/>
          </a:bodyPr>
          <a:lstStyle/>
          <a:p>
            <a:fld id="{00000000-1234-1234-1234-123412341234}" type="slidenum">
              <a:rPr lang="en"/>
              <a:pPr/>
              <a:t>32</a:t>
            </a:fld>
            <a:endParaRPr lang="en" dirty="0"/>
          </a:p>
        </p:txBody>
      </p:sp>
      <p:sp>
        <p:nvSpPr>
          <p:cNvPr id="11"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415864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Shape 1119"/>
          <p:cNvSpPr/>
          <p:nvPr/>
        </p:nvSpPr>
        <p:spPr>
          <a:xfrm rot="10800000" flipH="1">
            <a:off x="0" y="1136925"/>
            <a:ext cx="1066800" cy="745498"/>
          </a:xfrm>
          <a:prstGeom prst="parallelogram">
            <a:avLst>
              <a:gd name="adj" fmla="val 47096"/>
            </a:avLst>
          </a:prstGeom>
          <a:solidFill>
            <a:srgbClr val="0B5394"/>
          </a:solidFill>
          <a:ln>
            <a:noFill/>
          </a:ln>
        </p:spPr>
        <p:txBody>
          <a:bodyPr lIns="91425" tIns="91425" rIns="91425" bIns="91425" anchor="ctr" anchorCtr="0">
            <a:noAutofit/>
          </a:bodyPr>
          <a:lstStyle/>
          <a:p>
            <a:endParaRPr/>
          </a:p>
        </p:txBody>
      </p:sp>
      <p:sp>
        <p:nvSpPr>
          <p:cNvPr id="1120" name="Shape 1120"/>
          <p:cNvSpPr/>
          <p:nvPr/>
        </p:nvSpPr>
        <p:spPr>
          <a:xfrm rot="10800000" flipH="1">
            <a:off x="706395" y="1136927"/>
            <a:ext cx="457200" cy="742489"/>
          </a:xfrm>
          <a:prstGeom prst="parallelogram">
            <a:avLst>
              <a:gd name="adj" fmla="val 78538"/>
            </a:avLst>
          </a:prstGeom>
          <a:solidFill>
            <a:srgbClr val="F1C232"/>
          </a:solidFill>
          <a:ln>
            <a:noFill/>
          </a:ln>
        </p:spPr>
        <p:txBody>
          <a:bodyPr lIns="91425" tIns="91425" rIns="91425" bIns="91425" anchor="ctr" anchorCtr="0">
            <a:noAutofit/>
          </a:bodyPr>
          <a:lstStyle/>
          <a:p>
            <a:endParaRPr/>
          </a:p>
        </p:txBody>
      </p:sp>
      <p:sp>
        <p:nvSpPr>
          <p:cNvPr id="1121" name="Shape 1121"/>
          <p:cNvSpPr/>
          <p:nvPr/>
        </p:nvSpPr>
        <p:spPr>
          <a:xfrm rot="10800000" flipH="1">
            <a:off x="762000" y="1126708"/>
            <a:ext cx="7606400" cy="752705"/>
          </a:xfrm>
          <a:prstGeom prst="parallelogram">
            <a:avLst>
              <a:gd name="adj" fmla="val 53625"/>
            </a:avLst>
          </a:prstGeom>
          <a:solidFill>
            <a:srgbClr val="0B5394"/>
          </a:solidFill>
          <a:ln>
            <a:noFill/>
          </a:ln>
        </p:spPr>
        <p:txBody>
          <a:bodyPr lIns="91425" tIns="91425" rIns="91425" bIns="91425" anchor="ctr" anchorCtr="0">
            <a:noAutofit/>
          </a:bodyPr>
          <a:lstStyle/>
          <a:p>
            <a:endParaRPr/>
          </a:p>
        </p:txBody>
      </p:sp>
      <p:sp>
        <p:nvSpPr>
          <p:cNvPr id="1122" name="Shape 1122"/>
          <p:cNvSpPr/>
          <p:nvPr/>
        </p:nvSpPr>
        <p:spPr>
          <a:xfrm rot="10800000" flipH="1">
            <a:off x="7924800" y="1126706"/>
            <a:ext cx="1063200" cy="749100"/>
          </a:xfrm>
          <a:prstGeom prst="parallelogram">
            <a:avLst>
              <a:gd name="adj" fmla="val 47096"/>
            </a:avLst>
          </a:prstGeom>
          <a:solidFill>
            <a:srgbClr val="F1C232"/>
          </a:solidFill>
          <a:ln>
            <a:noFill/>
          </a:ln>
        </p:spPr>
        <p:txBody>
          <a:bodyPr lIns="91425" tIns="91425" rIns="91425" bIns="91425" anchor="ctr" anchorCtr="0">
            <a:noAutofit/>
          </a:bodyPr>
          <a:lstStyle/>
          <a:p>
            <a:endParaRPr/>
          </a:p>
        </p:txBody>
      </p:sp>
      <p:sp>
        <p:nvSpPr>
          <p:cNvPr id="1123" name="Shape 1123"/>
          <p:cNvSpPr txBox="1">
            <a:spLocks noGrp="1"/>
          </p:cNvSpPr>
          <p:nvPr>
            <p:ph type="title"/>
          </p:nvPr>
        </p:nvSpPr>
        <p:spPr>
          <a:xfrm>
            <a:off x="1143000" y="1221525"/>
            <a:ext cx="6238350" cy="572700"/>
          </a:xfrm>
          <a:prstGeom prst="rect">
            <a:avLst/>
          </a:prstGeom>
        </p:spPr>
        <p:txBody>
          <a:bodyPr vert="horz" lIns="91425" tIns="91425" rIns="91425" bIns="91425" rtlCol="0" anchor="t" anchorCtr="0">
            <a:noAutofit/>
          </a:bodyPr>
          <a:lstStyle/>
          <a:p>
            <a:r>
              <a:rPr lang="en" sz="2400" b="1" dirty="0">
                <a:solidFill>
                  <a:srgbClr val="FFFFFF"/>
                </a:solidFill>
                <a:latin typeface="Verdana"/>
                <a:ea typeface="Verdana"/>
                <a:cs typeface="Verdana"/>
                <a:sym typeface="Verdana"/>
              </a:rPr>
              <a:t>Example: Actions/Services</a:t>
            </a:r>
          </a:p>
        </p:txBody>
      </p:sp>
      <p:sp>
        <p:nvSpPr>
          <p:cNvPr id="1124" name="Shape 1124"/>
          <p:cNvSpPr txBox="1">
            <a:spLocks noGrp="1"/>
          </p:cNvSpPr>
          <p:nvPr>
            <p:ph type="body" idx="1"/>
          </p:nvPr>
        </p:nvSpPr>
        <p:spPr>
          <a:xfrm>
            <a:off x="228600" y="1882424"/>
            <a:ext cx="8596900" cy="3603976"/>
          </a:xfrm>
          <a:prstGeom prst="rect">
            <a:avLst/>
          </a:prstGeom>
        </p:spPr>
        <p:txBody>
          <a:bodyPr vert="horz" lIns="91425" tIns="91425" rIns="91425" bIns="91425" rtlCol="0" anchor="t" anchorCtr="0">
            <a:noAutofit/>
          </a:bodyPr>
          <a:lstStyle/>
          <a:p>
            <a:pPr>
              <a:buNone/>
            </a:pPr>
            <a:r>
              <a:rPr lang="en" b="1" dirty="0">
                <a:solidFill>
                  <a:srgbClr val="000000"/>
                </a:solidFill>
                <a:latin typeface="Verdana"/>
                <a:ea typeface="Verdana"/>
                <a:cs typeface="Verdana"/>
                <a:sym typeface="Verdana"/>
              </a:rPr>
              <a:t>Effectiveness of Actions/Services in Achieving Goal:</a:t>
            </a:r>
          </a:p>
          <a:p>
            <a:pPr marL="457200" indent="-228600">
              <a:buClr>
                <a:srgbClr val="000000"/>
              </a:buClr>
              <a:buFont typeface="Verdana"/>
              <a:buChar char="❖"/>
            </a:pPr>
            <a:r>
              <a:rPr lang="en" sz="1600" dirty="0">
                <a:solidFill>
                  <a:srgbClr val="000000"/>
                </a:solidFill>
                <a:latin typeface="Verdana"/>
                <a:ea typeface="Verdana"/>
                <a:cs typeface="Verdana"/>
                <a:sym typeface="Verdana"/>
              </a:rPr>
              <a:t>Impact of actions/services reveals differences in effectiveness for various groups. (</a:t>
            </a:r>
            <a:r>
              <a:rPr lang="en" sz="1600" i="1" dirty="0">
                <a:solidFill>
                  <a:srgbClr val="000000"/>
                </a:solidFill>
                <a:latin typeface="Verdana"/>
                <a:ea typeface="Verdana"/>
                <a:cs typeface="Verdana"/>
                <a:sym typeface="Verdana"/>
              </a:rPr>
              <a:t>eg: suspensions generally down, but increased for high school; chronic absenteeism impacting kdg and 9th grade</a:t>
            </a:r>
            <a:r>
              <a:rPr lang="en" sz="1600" dirty="0">
                <a:solidFill>
                  <a:srgbClr val="000000"/>
                </a:solidFill>
                <a:latin typeface="Verdana"/>
                <a:ea typeface="Verdana"/>
                <a:cs typeface="Verdana"/>
                <a:sym typeface="Verdana"/>
              </a:rPr>
              <a:t>)</a:t>
            </a:r>
          </a:p>
          <a:p>
            <a:pPr marL="457200" indent="-228600">
              <a:buClr>
                <a:srgbClr val="000000"/>
              </a:buClr>
              <a:buFont typeface="Verdana"/>
              <a:buChar char="❖"/>
            </a:pPr>
            <a:r>
              <a:rPr lang="en" sz="1600" dirty="0">
                <a:solidFill>
                  <a:srgbClr val="000000"/>
                </a:solidFill>
                <a:latin typeface="Verdana"/>
                <a:ea typeface="Verdana"/>
                <a:cs typeface="Verdana"/>
                <a:sym typeface="Verdana"/>
              </a:rPr>
              <a:t>Effectiveness of actions/services includes analysis of specific components of the action. (</a:t>
            </a:r>
            <a:r>
              <a:rPr lang="en" sz="1600" i="1" dirty="0">
                <a:solidFill>
                  <a:srgbClr val="000000"/>
                </a:solidFill>
                <a:latin typeface="Verdana"/>
                <a:ea typeface="Verdana"/>
                <a:cs typeface="Verdana"/>
                <a:sym typeface="Verdana"/>
              </a:rPr>
              <a:t>eg: attendance specialist services effective in supporting schools, but late hiring and structure for engagement led to less effective outcomes for parent support)</a:t>
            </a:r>
          </a:p>
          <a:p>
            <a:pPr marL="457200" indent="-228600">
              <a:buClr>
                <a:srgbClr val="000000"/>
              </a:buClr>
              <a:buFont typeface="Verdana"/>
              <a:buChar char="❖"/>
            </a:pPr>
            <a:r>
              <a:rPr lang="en" sz="1600" dirty="0">
                <a:solidFill>
                  <a:srgbClr val="000000"/>
                </a:solidFill>
                <a:latin typeface="Verdana"/>
                <a:ea typeface="Verdana"/>
                <a:cs typeface="Verdana"/>
                <a:sym typeface="Verdana"/>
              </a:rPr>
              <a:t>Possible reasons for impact identified by stakeholders are noted. (</a:t>
            </a:r>
            <a:r>
              <a:rPr lang="en" sz="1600" i="1" dirty="0">
                <a:solidFill>
                  <a:srgbClr val="000000"/>
                </a:solidFill>
                <a:latin typeface="Verdana"/>
                <a:ea typeface="Verdana"/>
                <a:cs typeface="Verdana"/>
                <a:sym typeface="Verdana"/>
              </a:rPr>
              <a:t>eg: need for alternatives to suspension for high schools, structure of parent outreach</a:t>
            </a:r>
            <a:r>
              <a:rPr lang="en" sz="1600" dirty="0">
                <a:solidFill>
                  <a:srgbClr val="000000"/>
                </a:solidFill>
                <a:latin typeface="Verdana"/>
                <a:ea typeface="Verdana"/>
                <a:cs typeface="Verdana"/>
                <a:sym typeface="Verdana"/>
              </a:rPr>
              <a:t>)</a:t>
            </a:r>
          </a:p>
        </p:txBody>
      </p:sp>
      <p:sp>
        <p:nvSpPr>
          <p:cNvPr id="1125" name="Shape 1125"/>
          <p:cNvSpPr txBox="1">
            <a:spLocks noGrp="1"/>
          </p:cNvSpPr>
          <p:nvPr>
            <p:ph type="sldNum" idx="12"/>
          </p:nvPr>
        </p:nvSpPr>
        <p:spPr>
          <a:xfrm>
            <a:off x="8472457" y="5410200"/>
            <a:ext cx="548700" cy="304800"/>
          </a:xfrm>
          <a:prstGeom prst="rect">
            <a:avLst/>
          </a:prstGeom>
        </p:spPr>
        <p:txBody>
          <a:bodyPr vert="horz" lIns="91425" tIns="91425" rIns="91425" bIns="91425" rtlCol="0" anchor="ctr" anchorCtr="0">
            <a:noAutofit/>
          </a:bodyPr>
          <a:lstStyle/>
          <a:p>
            <a:fld id="{00000000-1234-1234-1234-123412341234}" type="slidenum">
              <a:rPr lang="en"/>
              <a:pPr/>
              <a:t>33</a:t>
            </a:fld>
            <a:endParaRPr lang="en" dirty="0"/>
          </a:p>
        </p:txBody>
      </p:sp>
      <p:sp>
        <p:nvSpPr>
          <p:cNvPr id="10"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4075164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Shape 1130"/>
          <p:cNvSpPr/>
          <p:nvPr/>
        </p:nvSpPr>
        <p:spPr>
          <a:xfrm>
            <a:off x="378548" y="2233775"/>
            <a:ext cx="8450700" cy="3263400"/>
          </a:xfrm>
          <a:prstGeom prst="rect">
            <a:avLst/>
          </a:prstGeom>
          <a:solidFill>
            <a:srgbClr val="F3F3F3"/>
          </a:solidFill>
          <a:ln>
            <a:noFill/>
          </a:ln>
        </p:spPr>
        <p:txBody>
          <a:bodyPr lIns="91425" tIns="91425" rIns="91425" bIns="91425" anchor="ctr" anchorCtr="0">
            <a:noAutofit/>
          </a:bodyPr>
          <a:lstStyle/>
          <a:p>
            <a:endParaRPr/>
          </a:p>
        </p:txBody>
      </p:sp>
      <p:sp>
        <p:nvSpPr>
          <p:cNvPr id="1131" name="Shape 1131"/>
          <p:cNvSpPr/>
          <p:nvPr/>
        </p:nvSpPr>
        <p:spPr>
          <a:xfrm rot="10800000" flipH="1">
            <a:off x="-1" y="1285729"/>
            <a:ext cx="1276875" cy="749098"/>
          </a:xfrm>
          <a:prstGeom prst="parallelogram">
            <a:avLst>
              <a:gd name="adj" fmla="val 47096"/>
            </a:avLst>
          </a:prstGeom>
          <a:solidFill>
            <a:srgbClr val="0B5394"/>
          </a:solidFill>
          <a:ln>
            <a:noFill/>
          </a:ln>
        </p:spPr>
        <p:txBody>
          <a:bodyPr lIns="91425" tIns="91425" rIns="91425" bIns="91425" anchor="ctr" anchorCtr="0">
            <a:noAutofit/>
          </a:bodyPr>
          <a:lstStyle/>
          <a:p>
            <a:endParaRPr/>
          </a:p>
        </p:txBody>
      </p:sp>
      <p:sp>
        <p:nvSpPr>
          <p:cNvPr id="1132" name="Shape 1132"/>
          <p:cNvSpPr/>
          <p:nvPr/>
        </p:nvSpPr>
        <p:spPr>
          <a:xfrm rot="10800000" flipH="1">
            <a:off x="914400" y="1285723"/>
            <a:ext cx="457200" cy="749099"/>
          </a:xfrm>
          <a:prstGeom prst="parallelogram">
            <a:avLst>
              <a:gd name="adj" fmla="val 65025"/>
            </a:avLst>
          </a:prstGeom>
          <a:solidFill>
            <a:srgbClr val="F1C232"/>
          </a:solidFill>
          <a:ln>
            <a:noFill/>
          </a:ln>
        </p:spPr>
        <p:txBody>
          <a:bodyPr lIns="91425" tIns="91425" rIns="91425" bIns="91425" anchor="ctr" anchorCtr="0">
            <a:noAutofit/>
          </a:bodyPr>
          <a:lstStyle/>
          <a:p>
            <a:endParaRPr/>
          </a:p>
        </p:txBody>
      </p:sp>
      <p:sp>
        <p:nvSpPr>
          <p:cNvPr id="1133" name="Shape 1133"/>
          <p:cNvSpPr/>
          <p:nvPr/>
        </p:nvSpPr>
        <p:spPr>
          <a:xfrm rot="10800000" flipH="1">
            <a:off x="984776" y="1285726"/>
            <a:ext cx="7476300" cy="749100"/>
          </a:xfrm>
          <a:prstGeom prst="parallelogram">
            <a:avLst>
              <a:gd name="adj" fmla="val 44596"/>
            </a:avLst>
          </a:prstGeom>
          <a:solidFill>
            <a:srgbClr val="0B5394"/>
          </a:solidFill>
          <a:ln>
            <a:noFill/>
          </a:ln>
        </p:spPr>
        <p:txBody>
          <a:bodyPr lIns="91425" tIns="91425" rIns="91425" bIns="91425" anchor="ctr" anchorCtr="0">
            <a:noAutofit/>
          </a:bodyPr>
          <a:lstStyle/>
          <a:p>
            <a:endParaRPr/>
          </a:p>
        </p:txBody>
      </p:sp>
      <p:sp>
        <p:nvSpPr>
          <p:cNvPr id="1134" name="Shape 1134"/>
          <p:cNvSpPr/>
          <p:nvPr/>
        </p:nvSpPr>
        <p:spPr>
          <a:xfrm rot="10800000" flipH="1">
            <a:off x="8099082" y="1258434"/>
            <a:ext cx="1023725" cy="776393"/>
          </a:xfrm>
          <a:prstGeom prst="parallelogram">
            <a:avLst>
              <a:gd name="adj" fmla="val 47096"/>
            </a:avLst>
          </a:prstGeom>
          <a:solidFill>
            <a:srgbClr val="F1C232"/>
          </a:solidFill>
          <a:ln>
            <a:noFill/>
          </a:ln>
        </p:spPr>
        <p:txBody>
          <a:bodyPr lIns="91425" tIns="91425" rIns="91425" bIns="91425" anchor="ctr" anchorCtr="0">
            <a:noAutofit/>
          </a:bodyPr>
          <a:lstStyle/>
          <a:p>
            <a:endParaRPr/>
          </a:p>
        </p:txBody>
      </p:sp>
      <p:sp>
        <p:nvSpPr>
          <p:cNvPr id="1136" name="Shape 1136"/>
          <p:cNvSpPr txBox="1">
            <a:spLocks noGrp="1"/>
          </p:cNvSpPr>
          <p:nvPr>
            <p:ph type="body" idx="1"/>
          </p:nvPr>
        </p:nvSpPr>
        <p:spPr>
          <a:xfrm>
            <a:off x="747900" y="2485975"/>
            <a:ext cx="7648200" cy="1737000"/>
          </a:xfrm>
          <a:prstGeom prst="rect">
            <a:avLst/>
          </a:prstGeom>
        </p:spPr>
        <p:txBody>
          <a:bodyPr vert="horz" lIns="91425" tIns="91425" rIns="91425" bIns="91425" rtlCol="0" anchor="t" anchorCtr="0">
            <a:noAutofit/>
          </a:bodyPr>
          <a:lstStyle/>
          <a:p>
            <a:pPr>
              <a:buNone/>
            </a:pPr>
            <a:r>
              <a:rPr lang="en">
                <a:solidFill>
                  <a:srgbClr val="000000"/>
                </a:solidFill>
                <a:latin typeface="Verdana"/>
                <a:ea typeface="Verdana"/>
                <a:cs typeface="Verdana"/>
                <a:sym typeface="Verdana"/>
              </a:rPr>
              <a:t>Changes in expenditures are clearly explained based on implementation of the actions/services (e</a:t>
            </a:r>
            <a:r>
              <a:rPr lang="en" i="1">
                <a:solidFill>
                  <a:srgbClr val="000000"/>
                </a:solidFill>
                <a:latin typeface="Verdana"/>
                <a:ea typeface="Verdana"/>
                <a:cs typeface="Verdana"/>
                <a:sym typeface="Verdana"/>
              </a:rPr>
              <a:t>g: salary costs dependent on who filled positions; impact of late implementation of program; need for additional staff support to effectively implement the program</a:t>
            </a:r>
            <a:r>
              <a:rPr lang="en">
                <a:solidFill>
                  <a:srgbClr val="000000"/>
                </a:solidFill>
                <a:latin typeface="Verdana"/>
                <a:ea typeface="Verdana"/>
                <a:cs typeface="Verdana"/>
                <a:sym typeface="Verdana"/>
              </a:rPr>
              <a:t>)</a:t>
            </a:r>
            <a:r>
              <a:rPr lang="en"/>
              <a:t> </a:t>
            </a:r>
          </a:p>
        </p:txBody>
      </p:sp>
      <p:sp>
        <p:nvSpPr>
          <p:cNvPr id="1137" name="Shape 1137"/>
          <p:cNvSpPr txBox="1">
            <a:spLocks noGrp="1"/>
          </p:cNvSpPr>
          <p:nvPr>
            <p:ph type="title"/>
          </p:nvPr>
        </p:nvSpPr>
        <p:spPr>
          <a:xfrm>
            <a:off x="1156775" y="1373925"/>
            <a:ext cx="7920000" cy="572700"/>
          </a:xfrm>
          <a:prstGeom prst="rect">
            <a:avLst/>
          </a:prstGeom>
        </p:spPr>
        <p:txBody>
          <a:bodyPr vert="horz" lIns="91425" tIns="91425" rIns="91425" bIns="91425" rtlCol="0" anchor="t" anchorCtr="0">
            <a:noAutofit/>
          </a:bodyPr>
          <a:lstStyle/>
          <a:p>
            <a:r>
              <a:rPr lang="en" sz="2300" b="1">
                <a:solidFill>
                  <a:srgbClr val="FFFFFF"/>
                </a:solidFill>
                <a:latin typeface="Verdana"/>
                <a:ea typeface="Verdana"/>
                <a:cs typeface="Verdana"/>
                <a:sym typeface="Verdana"/>
              </a:rPr>
              <a:t>Example: Budgeted and Actual Expenditures</a:t>
            </a:r>
          </a:p>
        </p:txBody>
      </p:sp>
      <p:sp>
        <p:nvSpPr>
          <p:cNvPr id="1138" name="Shape 1138"/>
          <p:cNvSpPr txBox="1">
            <a:spLocks noGrp="1"/>
          </p:cNvSpPr>
          <p:nvPr>
            <p:ph type="sldNum" idx="12"/>
          </p:nvPr>
        </p:nvSpPr>
        <p:spPr>
          <a:xfrm>
            <a:off x="8461076" y="5182621"/>
            <a:ext cx="548700" cy="393600"/>
          </a:xfrm>
          <a:prstGeom prst="rect">
            <a:avLst/>
          </a:prstGeom>
        </p:spPr>
        <p:txBody>
          <a:bodyPr vert="horz" lIns="91425" tIns="91425" rIns="91425" bIns="91425" rtlCol="0" anchor="ctr" anchorCtr="0">
            <a:noAutofit/>
          </a:bodyPr>
          <a:lstStyle/>
          <a:p>
            <a:fld id="{00000000-1234-1234-1234-123412341234}" type="slidenum">
              <a:rPr lang="en"/>
              <a:pPr/>
              <a:t>34</a:t>
            </a:fld>
            <a:endParaRPr lang="en" dirty="0"/>
          </a:p>
        </p:txBody>
      </p:sp>
      <p:sp>
        <p:nvSpPr>
          <p:cNvPr id="10"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2319270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Shape 1143"/>
          <p:cNvSpPr/>
          <p:nvPr/>
        </p:nvSpPr>
        <p:spPr>
          <a:xfrm rot="10800000" flipH="1">
            <a:off x="0" y="1322924"/>
            <a:ext cx="2117100" cy="749100"/>
          </a:xfrm>
          <a:prstGeom prst="parallelogram">
            <a:avLst>
              <a:gd name="adj" fmla="val 47096"/>
            </a:avLst>
          </a:prstGeom>
          <a:solidFill>
            <a:srgbClr val="0B5394"/>
          </a:solidFill>
          <a:ln>
            <a:noFill/>
          </a:ln>
        </p:spPr>
        <p:txBody>
          <a:bodyPr lIns="91425" tIns="91425" rIns="91425" bIns="91425" anchor="ctr" anchorCtr="0">
            <a:noAutofit/>
          </a:bodyPr>
          <a:lstStyle/>
          <a:p>
            <a:endParaRPr/>
          </a:p>
        </p:txBody>
      </p:sp>
      <p:sp>
        <p:nvSpPr>
          <p:cNvPr id="1144" name="Shape 1144"/>
          <p:cNvSpPr/>
          <p:nvPr/>
        </p:nvSpPr>
        <p:spPr>
          <a:xfrm rot="10800000" flipH="1">
            <a:off x="781050" y="1322925"/>
            <a:ext cx="411600" cy="749103"/>
          </a:xfrm>
          <a:prstGeom prst="parallelogram">
            <a:avLst>
              <a:gd name="adj" fmla="val 85295"/>
            </a:avLst>
          </a:prstGeom>
          <a:solidFill>
            <a:srgbClr val="F1C232"/>
          </a:solidFill>
          <a:ln>
            <a:noFill/>
          </a:ln>
        </p:spPr>
        <p:txBody>
          <a:bodyPr lIns="91425" tIns="91425" rIns="91425" bIns="91425" anchor="ctr" anchorCtr="0">
            <a:noAutofit/>
          </a:bodyPr>
          <a:lstStyle/>
          <a:p>
            <a:endParaRPr/>
          </a:p>
        </p:txBody>
      </p:sp>
      <p:sp>
        <p:nvSpPr>
          <p:cNvPr id="1145" name="Shape 1145"/>
          <p:cNvSpPr/>
          <p:nvPr/>
        </p:nvSpPr>
        <p:spPr>
          <a:xfrm rot="10800000" flipH="1">
            <a:off x="999192" y="1322925"/>
            <a:ext cx="7476300" cy="749100"/>
          </a:xfrm>
          <a:prstGeom prst="parallelogram">
            <a:avLst>
              <a:gd name="adj" fmla="val 44596"/>
            </a:avLst>
          </a:prstGeom>
          <a:solidFill>
            <a:srgbClr val="0B5394"/>
          </a:solidFill>
          <a:ln>
            <a:noFill/>
          </a:ln>
        </p:spPr>
        <p:txBody>
          <a:bodyPr lIns="91425" tIns="91425" rIns="91425" bIns="91425" anchor="ctr" anchorCtr="0">
            <a:noAutofit/>
          </a:bodyPr>
          <a:lstStyle/>
          <a:p>
            <a:endParaRPr/>
          </a:p>
        </p:txBody>
      </p:sp>
      <p:sp>
        <p:nvSpPr>
          <p:cNvPr id="1146" name="Shape 1146"/>
          <p:cNvSpPr/>
          <p:nvPr/>
        </p:nvSpPr>
        <p:spPr>
          <a:xfrm rot="10800000" flipH="1">
            <a:off x="8077200" y="1322924"/>
            <a:ext cx="990600" cy="749102"/>
          </a:xfrm>
          <a:prstGeom prst="parallelogram">
            <a:avLst>
              <a:gd name="adj" fmla="val 47096"/>
            </a:avLst>
          </a:prstGeom>
          <a:solidFill>
            <a:srgbClr val="F1C232"/>
          </a:solidFill>
          <a:ln>
            <a:noFill/>
          </a:ln>
        </p:spPr>
        <p:txBody>
          <a:bodyPr lIns="91425" tIns="91425" rIns="91425" bIns="91425" anchor="ctr" anchorCtr="0">
            <a:noAutofit/>
          </a:bodyPr>
          <a:lstStyle/>
          <a:p>
            <a:endParaRPr/>
          </a:p>
        </p:txBody>
      </p:sp>
      <p:sp>
        <p:nvSpPr>
          <p:cNvPr id="1148" name="Shape 1148"/>
          <p:cNvSpPr txBox="1">
            <a:spLocks noGrp="1"/>
          </p:cNvSpPr>
          <p:nvPr>
            <p:ph type="title"/>
          </p:nvPr>
        </p:nvSpPr>
        <p:spPr>
          <a:xfrm>
            <a:off x="1326175" y="1373925"/>
            <a:ext cx="7476300" cy="572700"/>
          </a:xfrm>
          <a:prstGeom prst="rect">
            <a:avLst/>
          </a:prstGeom>
        </p:spPr>
        <p:txBody>
          <a:bodyPr vert="horz" lIns="91425" tIns="91425" rIns="91425" bIns="91425" rtlCol="0" anchor="t" anchorCtr="0">
            <a:noAutofit/>
          </a:bodyPr>
          <a:lstStyle/>
          <a:p>
            <a:r>
              <a:rPr lang="en" sz="2400" b="1">
                <a:solidFill>
                  <a:srgbClr val="FFFFFF"/>
                </a:solidFill>
                <a:latin typeface="Verdana"/>
                <a:ea typeface="Verdana"/>
                <a:cs typeface="Verdana"/>
                <a:sym typeface="Verdana"/>
              </a:rPr>
              <a:t>Example - Analysis and Changes</a:t>
            </a:r>
          </a:p>
        </p:txBody>
      </p:sp>
      <p:sp>
        <p:nvSpPr>
          <p:cNvPr id="1149" name="Shape 1149"/>
          <p:cNvSpPr txBox="1">
            <a:spLocks noGrp="1"/>
          </p:cNvSpPr>
          <p:nvPr>
            <p:ph type="body" idx="1"/>
          </p:nvPr>
        </p:nvSpPr>
        <p:spPr>
          <a:xfrm>
            <a:off x="189000" y="2098387"/>
            <a:ext cx="8848500" cy="3459300"/>
          </a:xfrm>
          <a:prstGeom prst="rect">
            <a:avLst/>
          </a:prstGeom>
        </p:spPr>
        <p:txBody>
          <a:bodyPr vert="horz" lIns="91425" tIns="91425" rIns="91425" bIns="91425" rtlCol="0" anchor="t" anchorCtr="0">
            <a:noAutofit/>
          </a:bodyPr>
          <a:lstStyle/>
          <a:p>
            <a:pPr marL="457200" indent="-336550">
              <a:spcAft>
                <a:spcPts val="1000"/>
              </a:spcAft>
              <a:buClr>
                <a:srgbClr val="000000"/>
              </a:buClr>
              <a:buFont typeface="Verdana"/>
              <a:buChar char="❖"/>
            </a:pPr>
            <a:r>
              <a:rPr lang="en" sz="1700">
                <a:solidFill>
                  <a:srgbClr val="000000"/>
                </a:solidFill>
                <a:latin typeface="Verdana"/>
                <a:ea typeface="Verdana"/>
                <a:cs typeface="Verdana"/>
                <a:sym typeface="Verdana"/>
              </a:rPr>
              <a:t>Analysis is clearly described in a transparent and comprehensible manner</a:t>
            </a:r>
          </a:p>
          <a:p>
            <a:pPr marL="457200" indent="-336550">
              <a:spcAft>
                <a:spcPts val="1000"/>
              </a:spcAft>
              <a:buClr>
                <a:srgbClr val="000000"/>
              </a:buClr>
              <a:buFont typeface="Verdana"/>
              <a:buChar char="❖"/>
            </a:pPr>
            <a:r>
              <a:rPr lang="en" sz="1700">
                <a:solidFill>
                  <a:srgbClr val="000000"/>
                </a:solidFill>
                <a:latin typeface="Verdana"/>
                <a:ea typeface="Verdana"/>
                <a:cs typeface="Verdana"/>
                <a:sym typeface="Verdana"/>
              </a:rPr>
              <a:t>Analysis includes review of multiple data sources including Evaluation Rubric and local indicators</a:t>
            </a:r>
          </a:p>
          <a:p>
            <a:pPr marL="457200" indent="-336550">
              <a:spcAft>
                <a:spcPts val="1000"/>
              </a:spcAft>
              <a:buClr>
                <a:srgbClr val="000000"/>
              </a:buClr>
              <a:buFont typeface="Verdana"/>
              <a:buChar char="❖"/>
            </a:pPr>
            <a:r>
              <a:rPr lang="en" sz="1700">
                <a:solidFill>
                  <a:srgbClr val="000000"/>
                </a:solidFill>
                <a:latin typeface="Verdana"/>
                <a:ea typeface="Verdana"/>
                <a:cs typeface="Verdana"/>
                <a:sym typeface="Verdana"/>
              </a:rPr>
              <a:t>Changes are directly tied to analysis of outcomes</a:t>
            </a:r>
          </a:p>
          <a:p>
            <a:pPr marL="457200" indent="-336550">
              <a:spcAft>
                <a:spcPts val="1000"/>
              </a:spcAft>
              <a:buClr>
                <a:srgbClr val="000000"/>
              </a:buClr>
              <a:buFont typeface="Verdana"/>
              <a:buChar char="❖"/>
            </a:pPr>
            <a:r>
              <a:rPr lang="en" sz="1700">
                <a:solidFill>
                  <a:srgbClr val="000000"/>
                </a:solidFill>
                <a:latin typeface="Verdana"/>
                <a:ea typeface="Verdana"/>
                <a:cs typeface="Verdana"/>
                <a:sym typeface="Verdana"/>
              </a:rPr>
              <a:t>Changes are included that demonstrate and attempt to better measure effectiveness of services for specific groups identified as performing below the overall district level</a:t>
            </a:r>
          </a:p>
          <a:p>
            <a:pPr marL="457200" indent="-336550">
              <a:spcAft>
                <a:spcPts val="1000"/>
              </a:spcAft>
              <a:buClr>
                <a:srgbClr val="000000"/>
              </a:buClr>
              <a:buFont typeface="Verdana"/>
              <a:buChar char="❖"/>
            </a:pPr>
            <a:r>
              <a:rPr lang="en" sz="1700">
                <a:solidFill>
                  <a:srgbClr val="000000"/>
                </a:solidFill>
                <a:latin typeface="Verdana"/>
                <a:ea typeface="Verdana"/>
                <a:cs typeface="Verdana"/>
                <a:sym typeface="Verdana"/>
              </a:rPr>
              <a:t>Clearly identifies specific changes and where they can be found in the new LCAP</a:t>
            </a:r>
          </a:p>
        </p:txBody>
      </p:sp>
      <p:sp>
        <p:nvSpPr>
          <p:cNvPr id="1150" name="Shape 1150"/>
          <p:cNvSpPr txBox="1">
            <a:spLocks noGrp="1"/>
          </p:cNvSpPr>
          <p:nvPr>
            <p:ph type="sldNum" idx="12"/>
          </p:nvPr>
        </p:nvSpPr>
        <p:spPr>
          <a:xfrm>
            <a:off x="8472457" y="5181601"/>
            <a:ext cx="548700" cy="622609"/>
          </a:xfrm>
          <a:prstGeom prst="rect">
            <a:avLst/>
          </a:prstGeom>
        </p:spPr>
        <p:txBody>
          <a:bodyPr vert="horz" lIns="91425" tIns="91425" rIns="91425" bIns="91425" rtlCol="0" anchor="ctr" anchorCtr="0">
            <a:noAutofit/>
          </a:bodyPr>
          <a:lstStyle/>
          <a:p>
            <a:fld id="{00000000-1234-1234-1234-123412341234}" type="slidenum">
              <a:rPr lang="en"/>
              <a:pPr/>
              <a:t>35</a:t>
            </a:fld>
            <a:endParaRPr lang="en" dirty="0"/>
          </a:p>
        </p:txBody>
      </p:sp>
      <p:sp>
        <p:nvSpPr>
          <p:cNvPr id="9"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2712832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Shape 1174"/>
          <p:cNvSpPr/>
          <p:nvPr/>
        </p:nvSpPr>
        <p:spPr>
          <a:xfrm>
            <a:off x="-94200" y="808350"/>
            <a:ext cx="9332400" cy="4830450"/>
          </a:xfrm>
          <a:prstGeom prst="rect">
            <a:avLst/>
          </a:prstGeom>
          <a:solidFill>
            <a:srgbClr val="0B5394"/>
          </a:solidFill>
          <a:ln>
            <a:noFill/>
          </a:ln>
        </p:spPr>
        <p:txBody>
          <a:bodyPr lIns="91425" tIns="91425" rIns="91425" bIns="91425" anchor="ctr" anchorCtr="0">
            <a:noAutofit/>
          </a:bodyPr>
          <a:lstStyle/>
          <a:p>
            <a:endParaRPr/>
          </a:p>
        </p:txBody>
      </p:sp>
      <p:sp>
        <p:nvSpPr>
          <p:cNvPr id="1175" name="Shape 1175"/>
          <p:cNvSpPr/>
          <p:nvPr/>
        </p:nvSpPr>
        <p:spPr>
          <a:xfrm>
            <a:off x="-94200" y="2951850"/>
            <a:ext cx="9332400" cy="954300"/>
          </a:xfrm>
          <a:prstGeom prst="rect">
            <a:avLst/>
          </a:prstGeom>
          <a:solidFill>
            <a:srgbClr val="FFFFFF"/>
          </a:solidFill>
          <a:ln>
            <a:noFill/>
          </a:ln>
        </p:spPr>
        <p:txBody>
          <a:bodyPr lIns="91425" tIns="91425" rIns="91425" bIns="91425" anchor="ctr" anchorCtr="0">
            <a:noAutofit/>
          </a:bodyPr>
          <a:lstStyle/>
          <a:p>
            <a:endParaRPr/>
          </a:p>
        </p:txBody>
      </p:sp>
      <p:sp>
        <p:nvSpPr>
          <p:cNvPr id="1176" name="Shape 1176"/>
          <p:cNvSpPr txBox="1">
            <a:spLocks noGrp="1"/>
          </p:cNvSpPr>
          <p:nvPr>
            <p:ph type="title"/>
          </p:nvPr>
        </p:nvSpPr>
        <p:spPr>
          <a:xfrm>
            <a:off x="311700" y="3008100"/>
            <a:ext cx="8520600" cy="841800"/>
          </a:xfrm>
          <a:prstGeom prst="rect">
            <a:avLst/>
          </a:prstGeom>
        </p:spPr>
        <p:txBody>
          <a:bodyPr vert="horz" lIns="91425" tIns="91425" rIns="91425" bIns="91425" rtlCol="0" anchor="ctr" anchorCtr="0">
            <a:noAutofit/>
          </a:bodyPr>
          <a:lstStyle/>
          <a:p>
            <a:pPr>
              <a:buClr>
                <a:schemeClr val="dk1"/>
              </a:buClr>
              <a:buSzPct val="36666"/>
            </a:pPr>
            <a:r>
              <a:rPr lang="en" sz="3000" b="1">
                <a:latin typeface="Verdana"/>
                <a:ea typeface="Verdana"/>
                <a:cs typeface="Verdana"/>
                <a:sym typeface="Verdana"/>
              </a:rPr>
              <a:t>Section 3: Stakeholder Engagement</a:t>
            </a:r>
          </a:p>
        </p:txBody>
      </p:sp>
      <p:sp>
        <p:nvSpPr>
          <p:cNvPr id="1177" name="Shape 1177"/>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solidFill>
                  <a:srgbClr val="FFFFFF"/>
                </a:solidFill>
              </a:rPr>
              <a:pPr/>
              <a:t>36</a:t>
            </a:fld>
            <a:endParaRPr lang="en">
              <a:solidFill>
                <a:srgbClr val="FFFFFF"/>
              </a:solidFill>
            </a:endParaRPr>
          </a:p>
        </p:txBody>
      </p:sp>
      <p:sp>
        <p:nvSpPr>
          <p:cNvPr id="6"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604493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Shape 1183"/>
          <p:cNvSpPr/>
          <p:nvPr/>
        </p:nvSpPr>
        <p:spPr>
          <a:xfrm>
            <a:off x="5375" y="1040275"/>
            <a:ext cx="9144000" cy="572700"/>
          </a:xfrm>
          <a:prstGeom prst="rect">
            <a:avLst/>
          </a:prstGeom>
          <a:solidFill>
            <a:srgbClr val="0B5394"/>
          </a:solidFill>
          <a:ln>
            <a:noFill/>
          </a:ln>
        </p:spPr>
        <p:txBody>
          <a:bodyPr lIns="91425" tIns="91425" rIns="91425" bIns="91425" anchor="ctr" anchorCtr="0">
            <a:noAutofit/>
          </a:bodyPr>
          <a:lstStyle/>
          <a:p>
            <a:endParaRPr/>
          </a:p>
        </p:txBody>
      </p:sp>
      <p:sp>
        <p:nvSpPr>
          <p:cNvPr id="1184" name="Shape 1184"/>
          <p:cNvSpPr txBox="1">
            <a:spLocks noGrp="1"/>
          </p:cNvSpPr>
          <p:nvPr>
            <p:ph type="title"/>
          </p:nvPr>
        </p:nvSpPr>
        <p:spPr>
          <a:xfrm>
            <a:off x="311700" y="1040275"/>
            <a:ext cx="8520600" cy="572700"/>
          </a:xfrm>
          <a:prstGeom prst="rect">
            <a:avLst/>
          </a:prstGeom>
        </p:spPr>
        <p:txBody>
          <a:bodyPr vert="horz" lIns="91425" tIns="91425" rIns="91425" bIns="91425" rtlCol="0" anchor="t" anchorCtr="0">
            <a:noAutofit/>
          </a:bodyPr>
          <a:lstStyle/>
          <a:p>
            <a:pPr algn="ctr"/>
            <a:r>
              <a:rPr lang="en" sz="2400" b="1">
                <a:solidFill>
                  <a:srgbClr val="FFFFFF"/>
                </a:solidFill>
                <a:latin typeface="Verdana"/>
                <a:ea typeface="Verdana"/>
                <a:cs typeface="Verdana"/>
                <a:sym typeface="Verdana"/>
              </a:rPr>
              <a:t>Stakeholder Engagement</a:t>
            </a:r>
          </a:p>
        </p:txBody>
      </p:sp>
      <p:sp>
        <p:nvSpPr>
          <p:cNvPr id="1185" name="Shape 1185"/>
          <p:cNvSpPr txBox="1">
            <a:spLocks noGrp="1"/>
          </p:cNvSpPr>
          <p:nvPr>
            <p:ph type="body" idx="1"/>
          </p:nvPr>
        </p:nvSpPr>
        <p:spPr>
          <a:xfrm>
            <a:off x="311700" y="2009725"/>
            <a:ext cx="8520600" cy="3416400"/>
          </a:xfrm>
          <a:prstGeom prst="rect">
            <a:avLst/>
          </a:prstGeom>
          <a:solidFill>
            <a:srgbClr val="FFFFFF"/>
          </a:solidFill>
        </p:spPr>
        <p:txBody>
          <a:bodyPr vert="horz" lIns="91425" tIns="91425" rIns="91425" bIns="91425" rtlCol="0" anchor="t" anchorCtr="0">
            <a:noAutofit/>
          </a:bodyPr>
          <a:lstStyle/>
          <a:p>
            <a:pPr>
              <a:spcAft>
                <a:spcPts val="0"/>
              </a:spcAft>
              <a:buNone/>
            </a:pPr>
            <a:endParaRPr sz="1400">
              <a:solidFill>
                <a:schemeClr val="dk1"/>
              </a:solidFill>
            </a:endParaRPr>
          </a:p>
          <a:p>
            <a:pPr>
              <a:spcAft>
                <a:spcPts val="0"/>
              </a:spcAft>
              <a:buNone/>
            </a:pPr>
            <a:endParaRPr sz="1400">
              <a:solidFill>
                <a:schemeClr val="dk1"/>
              </a:solidFill>
            </a:endParaRPr>
          </a:p>
          <a:p>
            <a:pPr>
              <a:spcAft>
                <a:spcPts val="0"/>
              </a:spcAft>
              <a:buNone/>
            </a:pPr>
            <a:endParaRPr sz="1400">
              <a:solidFill>
                <a:schemeClr val="dk1"/>
              </a:solidFill>
            </a:endParaRPr>
          </a:p>
          <a:p>
            <a:pPr>
              <a:spcAft>
                <a:spcPts val="0"/>
              </a:spcAft>
              <a:buNone/>
            </a:pPr>
            <a:endParaRPr sz="1400">
              <a:solidFill>
                <a:schemeClr val="dk1"/>
              </a:solidFill>
            </a:endParaRPr>
          </a:p>
          <a:p>
            <a:pPr>
              <a:spcAft>
                <a:spcPts val="0"/>
              </a:spcAft>
              <a:buNone/>
            </a:pPr>
            <a:endParaRPr sz="1400">
              <a:solidFill>
                <a:schemeClr val="dk1"/>
              </a:solidFill>
            </a:endParaRPr>
          </a:p>
          <a:p>
            <a:pPr>
              <a:spcAft>
                <a:spcPts val="0"/>
              </a:spcAft>
              <a:buNone/>
            </a:pPr>
            <a:endParaRPr sz="1400">
              <a:solidFill>
                <a:schemeClr val="dk1"/>
              </a:solidFill>
            </a:endParaRPr>
          </a:p>
          <a:p>
            <a:pPr>
              <a:spcAft>
                <a:spcPts val="0"/>
              </a:spcAft>
              <a:buNone/>
            </a:pPr>
            <a:endParaRPr sz="1400">
              <a:solidFill>
                <a:schemeClr val="dk1"/>
              </a:solidFill>
            </a:endParaRPr>
          </a:p>
          <a:p>
            <a:pPr>
              <a:spcAft>
                <a:spcPts val="0"/>
              </a:spcAft>
              <a:buNone/>
            </a:pPr>
            <a:endParaRPr sz="1400">
              <a:solidFill>
                <a:schemeClr val="dk1"/>
              </a:solidFill>
            </a:endParaRPr>
          </a:p>
          <a:p>
            <a:pPr>
              <a:spcAft>
                <a:spcPts val="0"/>
              </a:spcAft>
              <a:buNone/>
            </a:pPr>
            <a:endParaRPr sz="1400">
              <a:solidFill>
                <a:schemeClr val="dk1"/>
              </a:solidFill>
            </a:endParaRPr>
          </a:p>
          <a:p>
            <a:pPr>
              <a:spcAft>
                <a:spcPts val="0"/>
              </a:spcAft>
              <a:buNone/>
            </a:pPr>
            <a:endParaRPr sz="1400">
              <a:solidFill>
                <a:schemeClr val="dk1"/>
              </a:solidFill>
            </a:endParaRPr>
          </a:p>
          <a:p>
            <a:pPr>
              <a:spcAft>
                <a:spcPts val="0"/>
              </a:spcAft>
              <a:buNone/>
            </a:pPr>
            <a:endParaRPr sz="1400">
              <a:solidFill>
                <a:schemeClr val="dk1"/>
              </a:solidFill>
            </a:endParaRPr>
          </a:p>
          <a:p>
            <a:pPr>
              <a:spcAft>
                <a:spcPts val="0"/>
              </a:spcAft>
              <a:buNone/>
            </a:pPr>
            <a:endParaRPr sz="1400">
              <a:solidFill>
                <a:schemeClr val="dk1"/>
              </a:solidFill>
            </a:endParaRPr>
          </a:p>
          <a:p>
            <a:pPr>
              <a:spcAft>
                <a:spcPts val="0"/>
              </a:spcAft>
              <a:buNone/>
            </a:pPr>
            <a:endParaRPr sz="1400">
              <a:solidFill>
                <a:schemeClr val="dk1"/>
              </a:solidFill>
            </a:endParaRPr>
          </a:p>
          <a:p>
            <a:pPr>
              <a:spcAft>
                <a:spcPts val="0"/>
              </a:spcAft>
              <a:buNone/>
            </a:pPr>
            <a:endParaRPr sz="1400">
              <a:solidFill>
                <a:schemeClr val="dk1"/>
              </a:solidFill>
            </a:endParaRPr>
          </a:p>
          <a:p>
            <a:pPr>
              <a:spcAft>
                <a:spcPts val="0"/>
              </a:spcAft>
              <a:buClr>
                <a:schemeClr val="dk1"/>
              </a:buClr>
              <a:buSzPct val="91666"/>
              <a:buNone/>
            </a:pPr>
            <a:endParaRPr sz="1200">
              <a:solidFill>
                <a:schemeClr val="dk1"/>
              </a:solidFill>
              <a:latin typeface="Verdana"/>
              <a:ea typeface="Verdana"/>
              <a:cs typeface="Verdana"/>
              <a:sym typeface="Verdana"/>
            </a:endParaRPr>
          </a:p>
          <a:p>
            <a:pPr>
              <a:buNone/>
            </a:pPr>
            <a:endParaRPr/>
          </a:p>
        </p:txBody>
      </p:sp>
      <p:sp>
        <p:nvSpPr>
          <p:cNvPr id="1186" name="Shape 1186"/>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37</a:t>
            </a:fld>
            <a:endParaRPr lang="en"/>
          </a:p>
        </p:txBody>
      </p:sp>
      <p:sp>
        <p:nvSpPr>
          <p:cNvPr id="1187" name="Shape 1187"/>
          <p:cNvSpPr/>
          <p:nvPr/>
        </p:nvSpPr>
        <p:spPr>
          <a:xfrm rot="-5400000">
            <a:off x="4775489" y="1651287"/>
            <a:ext cx="3847174" cy="3823052"/>
          </a:xfrm>
          <a:prstGeom prst="rtTriangle">
            <a:avLst/>
          </a:prstGeom>
          <a:solidFill>
            <a:schemeClr val="lt2"/>
          </a:solidFill>
          <a:ln>
            <a:noFill/>
          </a:ln>
        </p:spPr>
        <p:txBody>
          <a:bodyPr lIns="91425" tIns="91425" rIns="91425" bIns="91425" anchor="ctr" anchorCtr="0">
            <a:noAutofit/>
          </a:bodyPr>
          <a:lstStyle/>
          <a:p>
            <a:endParaRPr/>
          </a:p>
        </p:txBody>
      </p:sp>
      <p:pic>
        <p:nvPicPr>
          <p:cNvPr id="1188" name="Shape 1188"/>
          <p:cNvPicPr preferRelativeResize="0"/>
          <p:nvPr/>
        </p:nvPicPr>
        <p:blipFill>
          <a:blip r:embed="rId3">
            <a:alphaModFix/>
          </a:blip>
          <a:stretch>
            <a:fillRect/>
          </a:stretch>
        </p:blipFill>
        <p:spPr>
          <a:xfrm>
            <a:off x="1710901" y="1874975"/>
            <a:ext cx="5873099" cy="3584250"/>
          </a:xfrm>
          <a:prstGeom prst="rect">
            <a:avLst/>
          </a:prstGeom>
          <a:noFill/>
          <a:ln>
            <a:noFill/>
          </a:ln>
        </p:spPr>
      </p:pic>
      <p:sp>
        <p:nvSpPr>
          <p:cNvPr id="9"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1010671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Shape 1224"/>
          <p:cNvSpPr txBox="1"/>
          <p:nvPr/>
        </p:nvSpPr>
        <p:spPr>
          <a:xfrm>
            <a:off x="304800" y="957775"/>
            <a:ext cx="8210700" cy="392400"/>
          </a:xfrm>
          <a:prstGeom prst="rect">
            <a:avLst/>
          </a:prstGeom>
          <a:solidFill>
            <a:srgbClr val="0B5394"/>
          </a:solidFill>
          <a:ln>
            <a:noFill/>
          </a:ln>
        </p:spPr>
        <p:txBody>
          <a:bodyPr lIns="91425" tIns="45700" rIns="91425" bIns="45700" anchor="t" anchorCtr="0">
            <a:noAutofit/>
          </a:bodyPr>
          <a:lstStyle/>
          <a:p>
            <a:pPr algn="ctr">
              <a:buSzPct val="25000"/>
            </a:pPr>
            <a:r>
              <a:rPr lang="en" sz="2000" b="1">
                <a:solidFill>
                  <a:srgbClr val="FFFFFF"/>
                </a:solidFill>
                <a:latin typeface="Verdana"/>
                <a:ea typeface="Verdana"/>
                <a:cs typeface="Verdana"/>
                <a:sym typeface="Verdana"/>
              </a:rPr>
              <a:t> Stakeholder Engagement Template Instructions </a:t>
            </a:r>
          </a:p>
        </p:txBody>
      </p:sp>
      <p:sp>
        <p:nvSpPr>
          <p:cNvPr id="1225" name="Shape 1225"/>
          <p:cNvSpPr txBox="1"/>
          <p:nvPr/>
        </p:nvSpPr>
        <p:spPr>
          <a:xfrm>
            <a:off x="8610601" y="5793001"/>
            <a:ext cx="533399" cy="207749"/>
          </a:xfrm>
          <a:prstGeom prst="rect">
            <a:avLst/>
          </a:prstGeom>
          <a:noFill/>
          <a:ln>
            <a:noFill/>
          </a:ln>
        </p:spPr>
        <p:txBody>
          <a:bodyPr lIns="91425" tIns="45700" rIns="91425" bIns="45700" anchor="t" anchorCtr="0">
            <a:noAutofit/>
          </a:bodyPr>
          <a:lstStyle/>
          <a:p>
            <a:pPr>
              <a:buSzPct val="25000"/>
            </a:pPr>
            <a:r>
              <a:rPr lang="en" sz="1200" b="1">
                <a:solidFill>
                  <a:schemeClr val="lt1"/>
                </a:solidFill>
                <a:latin typeface="Verdana"/>
                <a:ea typeface="Verdana"/>
                <a:cs typeface="Verdana"/>
                <a:sym typeface="Verdana"/>
              </a:rPr>
              <a:t>50</a:t>
            </a:r>
          </a:p>
        </p:txBody>
      </p:sp>
      <p:pic>
        <p:nvPicPr>
          <p:cNvPr id="1226" name="Shape 1226"/>
          <p:cNvPicPr preferRelativeResize="0"/>
          <p:nvPr/>
        </p:nvPicPr>
        <p:blipFill rotWithShape="1">
          <a:blip r:embed="rId3">
            <a:alphaModFix/>
          </a:blip>
          <a:srcRect/>
          <a:stretch/>
        </p:blipFill>
        <p:spPr>
          <a:xfrm>
            <a:off x="304800" y="2265000"/>
            <a:ext cx="8462700" cy="3527900"/>
          </a:xfrm>
          <a:prstGeom prst="rect">
            <a:avLst/>
          </a:prstGeom>
          <a:noFill/>
          <a:ln>
            <a:noFill/>
          </a:ln>
        </p:spPr>
      </p:pic>
      <p:sp>
        <p:nvSpPr>
          <p:cNvPr id="1227" name="Shape 1227"/>
          <p:cNvSpPr/>
          <p:nvPr/>
        </p:nvSpPr>
        <p:spPr>
          <a:xfrm>
            <a:off x="304800" y="1438875"/>
            <a:ext cx="8210700" cy="1061700"/>
          </a:xfrm>
          <a:prstGeom prst="rect">
            <a:avLst/>
          </a:prstGeom>
          <a:solidFill>
            <a:srgbClr val="EEB500"/>
          </a:solidFill>
          <a:ln>
            <a:noFill/>
          </a:ln>
        </p:spPr>
        <p:txBody>
          <a:bodyPr lIns="91425" tIns="45700" rIns="91425" bIns="45700" anchor="t" anchorCtr="0">
            <a:noAutofit/>
          </a:bodyPr>
          <a:lstStyle/>
          <a:p>
            <a:pPr marL="342900" indent="-69850">
              <a:lnSpc>
                <a:spcPct val="115000"/>
              </a:lnSpc>
              <a:spcAft>
                <a:spcPts val="600"/>
              </a:spcAft>
              <a:buClr>
                <a:schemeClr val="dk1"/>
              </a:buClr>
            </a:pPr>
            <a:r>
              <a:rPr lang="en" sz="1200" dirty="0">
                <a:latin typeface="Verdana"/>
                <a:ea typeface="Verdana"/>
                <a:cs typeface="Verdana"/>
                <a:sym typeface="Verdana"/>
              </a:rPr>
              <a:t>Describe the consultation process and how it impacted the development of the LCAP and annual update for the indicated LCAP year, including the goals, actions, services, and expenditures. It is important to note what, if any, specific data was shared with stakeholders during these consultations.</a:t>
            </a:r>
          </a:p>
          <a:p>
            <a:endParaRPr sz="1200" dirty="0">
              <a:latin typeface="Verdana"/>
              <a:ea typeface="Verdana"/>
              <a:cs typeface="Verdana"/>
              <a:sym typeface="Verdana"/>
            </a:endParaRPr>
          </a:p>
        </p:txBody>
      </p:sp>
      <p:sp>
        <p:nvSpPr>
          <p:cNvPr id="1228" name="Shape 1228"/>
          <p:cNvSpPr txBox="1"/>
          <p:nvPr/>
        </p:nvSpPr>
        <p:spPr>
          <a:xfrm>
            <a:off x="668525" y="3675712"/>
            <a:ext cx="7915500" cy="941100"/>
          </a:xfrm>
          <a:prstGeom prst="rect">
            <a:avLst/>
          </a:prstGeom>
          <a:noFill/>
          <a:ln>
            <a:noFill/>
          </a:ln>
        </p:spPr>
        <p:txBody>
          <a:bodyPr lIns="91425" tIns="45700" rIns="91425" bIns="45700" anchor="t" anchorCtr="0">
            <a:noAutofit/>
          </a:bodyPr>
          <a:lstStyle/>
          <a:p>
            <a:pPr>
              <a:buSzPct val="25000"/>
            </a:pPr>
            <a:r>
              <a:rPr lang="en" sz="800">
                <a:solidFill>
                  <a:schemeClr val="dk2"/>
                </a:solidFill>
                <a:latin typeface="Verdana"/>
                <a:ea typeface="Verdana"/>
                <a:cs typeface="Verdana"/>
                <a:sym typeface="Verdana"/>
              </a:rPr>
              <a:t>Include format or meeting, date, audience/participants for all efforts to gather stakeholder input</a:t>
            </a:r>
          </a:p>
          <a:p>
            <a:pPr>
              <a:buSzPct val="25000"/>
            </a:pPr>
            <a:r>
              <a:rPr lang="en" sz="800">
                <a:solidFill>
                  <a:schemeClr val="dk2"/>
                </a:solidFill>
                <a:latin typeface="Verdana"/>
                <a:ea typeface="Verdana"/>
                <a:cs typeface="Verdana"/>
                <a:sym typeface="Verdana"/>
              </a:rPr>
              <a:t>Example:</a:t>
            </a:r>
          </a:p>
          <a:p>
            <a:pPr>
              <a:buSzPct val="25000"/>
            </a:pPr>
            <a:r>
              <a:rPr lang="en" sz="800">
                <a:solidFill>
                  <a:schemeClr val="dk2"/>
                </a:solidFill>
                <a:latin typeface="Verdana"/>
                <a:ea typeface="Verdana"/>
                <a:cs typeface="Verdana"/>
                <a:sym typeface="Verdana"/>
              </a:rPr>
              <a:t>1.  On November 30, 2016 COE staff met with Foster Youth Liaisons to gather input on how they perceive COE’s efforts to coordinate services for FY countywide. COE shared data related to the number of meetings held and the contents of its web site.</a:t>
            </a:r>
          </a:p>
        </p:txBody>
      </p:sp>
      <p:sp>
        <p:nvSpPr>
          <p:cNvPr id="1229" name="Shape 1229"/>
          <p:cNvSpPr txBox="1"/>
          <p:nvPr/>
        </p:nvSpPr>
        <p:spPr>
          <a:xfrm>
            <a:off x="685800" y="5040125"/>
            <a:ext cx="7553700" cy="646200"/>
          </a:xfrm>
          <a:prstGeom prst="rect">
            <a:avLst/>
          </a:prstGeom>
          <a:noFill/>
          <a:ln>
            <a:noFill/>
          </a:ln>
        </p:spPr>
        <p:txBody>
          <a:bodyPr lIns="91425" tIns="45700" rIns="91425" bIns="45700" anchor="t" anchorCtr="0">
            <a:noAutofit/>
          </a:bodyPr>
          <a:lstStyle/>
          <a:p>
            <a:r>
              <a:rPr lang="en" sz="800">
                <a:solidFill>
                  <a:schemeClr val="dk2"/>
                </a:solidFill>
                <a:latin typeface="Verdana"/>
                <a:ea typeface="Verdana"/>
                <a:cs typeface="Verdana"/>
                <a:sym typeface="Verdana"/>
              </a:rPr>
              <a:t>1. As a result of its November 30, 2016 meeting with Foster Youth Liaisons it was agreed that:</a:t>
            </a:r>
          </a:p>
          <a:p>
            <a:pPr lvl="1">
              <a:buSzPct val="25000"/>
            </a:pPr>
            <a:r>
              <a:rPr lang="en" sz="800">
                <a:solidFill>
                  <a:schemeClr val="dk2"/>
                </a:solidFill>
                <a:latin typeface="Verdana"/>
                <a:ea typeface="Verdana"/>
                <a:cs typeface="Verdana"/>
                <a:sym typeface="Verdana"/>
              </a:rPr>
              <a:t>A.    COE would hold monthly collaborative meetings with Liaisons to better track progress and share information in a more timely manner.</a:t>
            </a:r>
          </a:p>
          <a:p>
            <a:pPr lvl="1">
              <a:buSzPct val="25000"/>
            </a:pPr>
            <a:r>
              <a:rPr lang="en" sz="800">
                <a:solidFill>
                  <a:schemeClr val="dk2"/>
                </a:solidFill>
                <a:latin typeface="Verdana"/>
                <a:ea typeface="Verdana"/>
                <a:cs typeface="Verdana"/>
                <a:sym typeface="Verdana"/>
              </a:rPr>
              <a:t>B.    COE would publish information on its web page related to transportation options available to Foster Youth</a:t>
            </a:r>
          </a:p>
        </p:txBody>
      </p:sp>
      <p:sp>
        <p:nvSpPr>
          <p:cNvPr id="1232" name="Shape 1232"/>
          <p:cNvSpPr/>
          <p:nvPr/>
        </p:nvSpPr>
        <p:spPr>
          <a:xfrm flipH="1">
            <a:off x="211850" y="774875"/>
            <a:ext cx="42000" cy="4957800"/>
          </a:xfrm>
          <a:prstGeom prst="rect">
            <a:avLst/>
          </a:prstGeom>
          <a:solidFill>
            <a:srgbClr val="F1C232"/>
          </a:solidFill>
          <a:ln>
            <a:noFill/>
          </a:ln>
        </p:spPr>
        <p:txBody>
          <a:bodyPr lIns="91425" tIns="91425" rIns="91425" bIns="91425" anchor="ctr" anchorCtr="0">
            <a:noAutofit/>
          </a:bodyPr>
          <a:lstStyle/>
          <a:p>
            <a:endParaRPr/>
          </a:p>
        </p:txBody>
      </p:sp>
      <p:sp>
        <p:nvSpPr>
          <p:cNvPr id="1233" name="Shape 1233"/>
          <p:cNvSpPr txBox="1">
            <a:spLocks noGrp="1"/>
          </p:cNvSpPr>
          <p:nvPr>
            <p:ph type="sldNum" idx="12"/>
          </p:nvPr>
        </p:nvSpPr>
        <p:spPr>
          <a:xfrm>
            <a:off x="8077200" y="5624513"/>
            <a:ext cx="438150" cy="273900"/>
          </a:xfrm>
          <a:prstGeom prst="rect">
            <a:avLst/>
          </a:prstGeom>
        </p:spPr>
        <p:txBody>
          <a:bodyPr vert="horz" lIns="91425" tIns="45700" rIns="91425" bIns="45700" rtlCol="0" anchor="ctr" anchorCtr="0">
            <a:noAutofit/>
          </a:bodyPr>
          <a:lstStyle/>
          <a:p>
            <a:pPr>
              <a:buClr>
                <a:srgbClr val="000000"/>
              </a:buClr>
              <a:buSzPct val="25000"/>
            </a:pPr>
            <a:fld id="{00000000-1234-1234-1234-123412341234}" type="slidenum">
              <a:rPr lang="en"/>
              <a:pPr>
                <a:buClr>
                  <a:srgbClr val="000000"/>
                </a:buClr>
                <a:buSzPct val="25000"/>
              </a:pPr>
              <a:t>38</a:t>
            </a:fld>
            <a:endParaRPr lang="en" dirty="0"/>
          </a:p>
        </p:txBody>
      </p:sp>
      <p:sp>
        <p:nvSpPr>
          <p:cNvPr id="1235" name="Shape 1235"/>
          <p:cNvSpPr txBox="1"/>
          <p:nvPr/>
        </p:nvSpPr>
        <p:spPr>
          <a:xfrm>
            <a:off x="609250" y="3169250"/>
            <a:ext cx="3950700" cy="207900"/>
          </a:xfrm>
          <a:prstGeom prst="rect">
            <a:avLst/>
          </a:prstGeom>
          <a:solidFill>
            <a:srgbClr val="FFFFFF"/>
          </a:solidFill>
          <a:ln>
            <a:noFill/>
          </a:ln>
        </p:spPr>
        <p:txBody>
          <a:bodyPr lIns="91425" tIns="91425" rIns="91425" bIns="91425" anchor="t" anchorCtr="0">
            <a:noAutofit/>
          </a:bodyPr>
          <a:lstStyle/>
          <a:p>
            <a:r>
              <a:rPr lang="en" sz="1000">
                <a:solidFill>
                  <a:srgbClr val="434343"/>
                </a:solidFill>
              </a:rPr>
              <a:t>INVOLVEMENT PROCESS FOR LCAP AND ANNUAL UPDATE</a:t>
            </a:r>
          </a:p>
        </p:txBody>
      </p:sp>
      <p:sp>
        <p:nvSpPr>
          <p:cNvPr id="1236" name="Shape 1236"/>
          <p:cNvSpPr txBox="1"/>
          <p:nvPr/>
        </p:nvSpPr>
        <p:spPr>
          <a:xfrm>
            <a:off x="609250" y="4408925"/>
            <a:ext cx="3950700" cy="207900"/>
          </a:xfrm>
          <a:prstGeom prst="rect">
            <a:avLst/>
          </a:prstGeom>
          <a:solidFill>
            <a:srgbClr val="FFFFFF"/>
          </a:solidFill>
          <a:ln>
            <a:noFill/>
          </a:ln>
        </p:spPr>
        <p:txBody>
          <a:bodyPr lIns="91425" tIns="91425" rIns="91425" bIns="91425" anchor="t" anchorCtr="0">
            <a:noAutofit/>
          </a:bodyPr>
          <a:lstStyle/>
          <a:p>
            <a:r>
              <a:rPr lang="en" sz="1000">
                <a:solidFill>
                  <a:srgbClr val="434343"/>
                </a:solidFill>
              </a:rPr>
              <a:t>IMPACT ON LCAP AND ANNUAL UPDATE</a:t>
            </a:r>
          </a:p>
        </p:txBody>
      </p:sp>
      <p:sp>
        <p:nvSpPr>
          <p:cNvPr id="16" name="Footer Placeholder 4"/>
          <p:cNvSpPr>
            <a:spLocks noGrp="1"/>
          </p:cNvSpPr>
          <p:nvPr>
            <p:ph type="ftr" sz="quarter" idx="11"/>
          </p:nvPr>
        </p:nvSpPr>
        <p:spPr>
          <a:xfrm>
            <a:off x="2764639" y="6459786"/>
            <a:ext cx="3617103" cy="365125"/>
          </a:xfrm>
        </p:spPr>
        <p:txBody>
          <a:bodyPr/>
          <a:lstStyle/>
          <a:p>
            <a:r>
              <a:rPr lang="en-US" sz="825" dirty="0"/>
              <a:t>2017 CASBO Annual Conference &amp; California School Business Expo</a:t>
            </a:r>
          </a:p>
        </p:txBody>
      </p:sp>
    </p:spTree>
    <p:extLst>
      <p:ext uri="{BB962C8B-B14F-4D97-AF65-F5344CB8AC3E}">
        <p14:creationId xmlns:p14="http://schemas.microsoft.com/office/powerpoint/2010/main" val="122631768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Shape 1269"/>
          <p:cNvSpPr txBox="1">
            <a:spLocks noGrp="1"/>
          </p:cNvSpPr>
          <p:nvPr>
            <p:ph type="title"/>
          </p:nvPr>
        </p:nvSpPr>
        <p:spPr>
          <a:xfrm rot="-5400000">
            <a:off x="-1466875" y="3116000"/>
            <a:ext cx="4418700" cy="572700"/>
          </a:xfrm>
          <a:prstGeom prst="rect">
            <a:avLst/>
          </a:prstGeom>
          <a:solidFill>
            <a:srgbClr val="72A436"/>
          </a:solidFill>
        </p:spPr>
        <p:txBody>
          <a:bodyPr vert="horz" lIns="91425" tIns="91425" rIns="91425" bIns="91425" rtlCol="0" anchor="t" anchorCtr="0">
            <a:noAutofit/>
          </a:bodyPr>
          <a:lstStyle/>
          <a:p>
            <a:pPr algn="ctr">
              <a:spcBef>
                <a:spcPts val="0"/>
              </a:spcBef>
            </a:pPr>
            <a:r>
              <a:rPr lang="en" b="1">
                <a:latin typeface="Verdana"/>
                <a:ea typeface="Verdana"/>
                <a:cs typeface="Verdana"/>
                <a:sym typeface="Verdana"/>
              </a:rPr>
              <a:t>District Example</a:t>
            </a:r>
          </a:p>
        </p:txBody>
      </p:sp>
      <p:sp>
        <p:nvSpPr>
          <p:cNvPr id="1270" name="Shape 1270"/>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39</a:t>
            </a:fld>
            <a:endParaRPr lang="en"/>
          </a:p>
        </p:txBody>
      </p:sp>
      <p:pic>
        <p:nvPicPr>
          <p:cNvPr id="1271" name="Shape 1271"/>
          <p:cNvPicPr preferRelativeResize="0"/>
          <p:nvPr/>
        </p:nvPicPr>
        <p:blipFill rotWithShape="1">
          <a:blip r:embed="rId3">
            <a:alphaModFix/>
          </a:blip>
          <a:srcRect b="5123"/>
          <a:stretch/>
        </p:blipFill>
        <p:spPr>
          <a:xfrm>
            <a:off x="1492216" y="983818"/>
            <a:ext cx="7324125" cy="4733448"/>
          </a:xfrm>
          <a:prstGeom prst="rect">
            <a:avLst/>
          </a:prstGeom>
          <a:noFill/>
          <a:ln>
            <a:noFill/>
          </a:ln>
        </p:spPr>
      </p:pic>
      <p:sp>
        <p:nvSpPr>
          <p:cNvPr id="7" name="Footer Placeholder 4"/>
          <p:cNvSpPr>
            <a:spLocks noGrp="1"/>
          </p:cNvSpPr>
          <p:nvPr>
            <p:ph type="ftr" sz="quarter" idx="11"/>
          </p:nvPr>
        </p:nvSpPr>
        <p:spPr>
          <a:xfrm>
            <a:off x="2764639" y="6459786"/>
            <a:ext cx="3617103" cy="365125"/>
          </a:xfrm>
        </p:spPr>
        <p:txBody>
          <a:bodyPr/>
          <a:lstStyle/>
          <a:p>
            <a:r>
              <a:rPr lang="en-US" sz="825" dirty="0"/>
              <a:t>2017 CASBO Annual Conference &amp; California School Business Expo</a:t>
            </a:r>
          </a:p>
        </p:txBody>
      </p:sp>
    </p:spTree>
    <p:extLst>
      <p:ext uri="{BB962C8B-B14F-4D97-AF65-F5344CB8AC3E}">
        <p14:creationId xmlns:p14="http://schemas.microsoft.com/office/powerpoint/2010/main" val="38702596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Shape 294" descr="Picture19.png"/>
          <p:cNvPicPr preferRelativeResize="0"/>
          <p:nvPr/>
        </p:nvPicPr>
        <p:blipFill>
          <a:blip r:embed="rId3">
            <a:alphaModFix/>
          </a:blip>
          <a:stretch>
            <a:fillRect/>
          </a:stretch>
        </p:blipFill>
        <p:spPr>
          <a:xfrm>
            <a:off x="76200" y="1905000"/>
            <a:ext cx="8458200" cy="3743849"/>
          </a:xfrm>
          <a:prstGeom prst="rect">
            <a:avLst/>
          </a:prstGeom>
          <a:noFill/>
          <a:ln>
            <a:noFill/>
          </a:ln>
        </p:spPr>
      </p:pic>
      <p:sp>
        <p:nvSpPr>
          <p:cNvPr id="295" name="Shape 295"/>
          <p:cNvSpPr/>
          <p:nvPr/>
        </p:nvSpPr>
        <p:spPr>
          <a:xfrm>
            <a:off x="50" y="994100"/>
            <a:ext cx="9144000" cy="742800"/>
          </a:xfrm>
          <a:prstGeom prst="rect">
            <a:avLst/>
          </a:prstGeom>
          <a:solidFill>
            <a:srgbClr val="0B5394"/>
          </a:solidFill>
          <a:ln>
            <a:noFill/>
          </a:ln>
        </p:spPr>
        <p:txBody>
          <a:bodyPr lIns="91425" tIns="91425" rIns="91425" bIns="91425" anchor="ctr" anchorCtr="0">
            <a:noAutofit/>
          </a:bodyPr>
          <a:lstStyle/>
          <a:p>
            <a:endParaRPr/>
          </a:p>
        </p:txBody>
      </p:sp>
      <p:sp>
        <p:nvSpPr>
          <p:cNvPr id="296" name="Shape 296"/>
          <p:cNvSpPr txBox="1">
            <a:spLocks noGrp="1"/>
          </p:cNvSpPr>
          <p:nvPr>
            <p:ph type="title"/>
          </p:nvPr>
        </p:nvSpPr>
        <p:spPr>
          <a:xfrm>
            <a:off x="996305" y="1079150"/>
            <a:ext cx="6928495" cy="572700"/>
          </a:xfrm>
          <a:prstGeom prst="rect">
            <a:avLst/>
          </a:prstGeom>
        </p:spPr>
        <p:txBody>
          <a:bodyPr vert="horz" lIns="91425" tIns="91425" rIns="91425" bIns="91425" rtlCol="0" anchor="t" anchorCtr="0">
            <a:noAutofit/>
          </a:bodyPr>
          <a:lstStyle/>
          <a:p>
            <a:r>
              <a:rPr lang="en" b="1" dirty="0">
                <a:solidFill>
                  <a:srgbClr val="FFFFFF"/>
                </a:solidFill>
                <a:latin typeface="Verdana"/>
                <a:ea typeface="Verdana"/>
                <a:cs typeface="Verdana"/>
                <a:sym typeface="Verdana"/>
              </a:rPr>
              <a:t>LCAP Template Crosswalk</a:t>
            </a:r>
          </a:p>
        </p:txBody>
      </p:sp>
      <p:sp>
        <p:nvSpPr>
          <p:cNvPr id="297" name="Shape 297"/>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4</a:t>
            </a:fld>
            <a:endParaRPr lang="en"/>
          </a:p>
        </p:txBody>
      </p:sp>
      <p:sp>
        <p:nvSpPr>
          <p:cNvPr id="7"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4589884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9" name="Shape 1279"/>
          <p:cNvSpPr txBox="1">
            <a:spLocks noGrp="1"/>
          </p:cNvSpPr>
          <p:nvPr>
            <p:ph type="title"/>
          </p:nvPr>
        </p:nvSpPr>
        <p:spPr>
          <a:xfrm>
            <a:off x="628650" y="1131098"/>
            <a:ext cx="7886700" cy="680700"/>
          </a:xfrm>
          <a:prstGeom prst="rect">
            <a:avLst/>
          </a:prstGeom>
          <a:solidFill>
            <a:srgbClr val="0B5394"/>
          </a:solidFill>
        </p:spPr>
        <p:txBody>
          <a:bodyPr vert="horz" lIns="91425" tIns="91425" rIns="91425" bIns="91425" rtlCol="0" anchor="ctr" anchorCtr="0">
            <a:noAutofit/>
          </a:bodyPr>
          <a:lstStyle/>
          <a:p>
            <a:pPr>
              <a:spcBef>
                <a:spcPts val="0"/>
              </a:spcBef>
            </a:pPr>
            <a:r>
              <a:rPr lang="en" sz="2400" b="1">
                <a:solidFill>
                  <a:srgbClr val="FFFFFF"/>
                </a:solidFill>
                <a:latin typeface="Verdana"/>
                <a:ea typeface="Verdana"/>
                <a:cs typeface="Verdana"/>
                <a:sym typeface="Verdana"/>
              </a:rPr>
              <a:t> LCAP - Example Characteristics</a:t>
            </a:r>
          </a:p>
        </p:txBody>
      </p:sp>
      <p:sp>
        <p:nvSpPr>
          <p:cNvPr id="1280" name="Shape 1280"/>
          <p:cNvSpPr txBox="1">
            <a:spLocks noGrp="1"/>
          </p:cNvSpPr>
          <p:nvPr>
            <p:ph type="body" idx="1"/>
          </p:nvPr>
        </p:nvSpPr>
        <p:spPr>
          <a:xfrm>
            <a:off x="628650" y="1907918"/>
            <a:ext cx="7886700" cy="3263400"/>
          </a:xfrm>
          <a:prstGeom prst="rect">
            <a:avLst/>
          </a:prstGeom>
        </p:spPr>
        <p:txBody>
          <a:bodyPr vert="horz" lIns="91425" tIns="91425" rIns="91425" bIns="91425" rtlCol="0" anchor="t" anchorCtr="0">
            <a:noAutofit/>
          </a:bodyPr>
          <a:lstStyle/>
          <a:p>
            <a:pPr marL="0" indent="-69850">
              <a:lnSpc>
                <a:spcPct val="115000"/>
              </a:lnSpc>
              <a:spcBef>
                <a:spcPts val="0"/>
              </a:spcBef>
              <a:spcAft>
                <a:spcPts val="0"/>
              </a:spcAft>
              <a:buClr>
                <a:schemeClr val="dk1"/>
              </a:buClr>
              <a:buSzPct val="68750"/>
              <a:buNone/>
            </a:pPr>
            <a:r>
              <a:rPr lang="en" sz="1600" b="1" dirty="0">
                <a:solidFill>
                  <a:srgbClr val="0B5394"/>
                </a:solidFill>
                <a:latin typeface="Verdana"/>
                <a:ea typeface="Verdana"/>
                <a:cs typeface="Verdana"/>
                <a:sym typeface="Verdana"/>
              </a:rPr>
              <a:t>What makes these examples so effective?</a:t>
            </a:r>
          </a:p>
          <a:p>
            <a:pPr marL="457200" indent="-330200">
              <a:lnSpc>
                <a:spcPct val="115000"/>
              </a:lnSpc>
              <a:spcBef>
                <a:spcPts val="0"/>
              </a:spcBef>
              <a:spcAft>
                <a:spcPts val="0"/>
              </a:spcAft>
              <a:buClr>
                <a:srgbClr val="000000"/>
              </a:buClr>
              <a:buFont typeface="Verdana"/>
              <a:buAutoNum type="arabicPeriod"/>
            </a:pPr>
            <a:r>
              <a:rPr lang="en" sz="1600" dirty="0">
                <a:solidFill>
                  <a:srgbClr val="000000"/>
                </a:solidFill>
                <a:latin typeface="Verdana"/>
                <a:ea typeface="Verdana"/>
                <a:cs typeface="Verdana"/>
                <a:sym typeface="Verdana"/>
              </a:rPr>
              <a:t>An introductory paragraph giving context to the dynamics of the how and why of your process</a:t>
            </a:r>
          </a:p>
          <a:p>
            <a:pPr marL="457200" indent="-330200">
              <a:lnSpc>
                <a:spcPct val="115000"/>
              </a:lnSpc>
              <a:spcBef>
                <a:spcPts val="0"/>
              </a:spcBef>
              <a:spcAft>
                <a:spcPts val="0"/>
              </a:spcAft>
              <a:buClr>
                <a:srgbClr val="000000"/>
              </a:buClr>
              <a:buFont typeface="Verdana"/>
              <a:buAutoNum type="arabicPeriod"/>
            </a:pPr>
            <a:r>
              <a:rPr lang="en" sz="1600" dirty="0">
                <a:solidFill>
                  <a:srgbClr val="000000"/>
                </a:solidFill>
                <a:latin typeface="Verdana"/>
                <a:ea typeface="Verdana"/>
                <a:cs typeface="Verdana"/>
                <a:sym typeface="Verdana"/>
              </a:rPr>
              <a:t>A clear breakdown and specific names of the constituency groups with whom you met</a:t>
            </a:r>
          </a:p>
          <a:p>
            <a:pPr marL="457200" indent="-330200">
              <a:lnSpc>
                <a:spcPct val="115000"/>
              </a:lnSpc>
              <a:spcBef>
                <a:spcPts val="0"/>
              </a:spcBef>
              <a:spcAft>
                <a:spcPts val="0"/>
              </a:spcAft>
              <a:buClr>
                <a:srgbClr val="000000"/>
              </a:buClr>
              <a:buFont typeface="Verdana"/>
              <a:buAutoNum type="arabicPeriod"/>
            </a:pPr>
            <a:r>
              <a:rPr lang="en" sz="1600" dirty="0">
                <a:solidFill>
                  <a:srgbClr val="000000"/>
                </a:solidFill>
                <a:latin typeface="Verdana"/>
                <a:ea typeface="Verdana"/>
                <a:cs typeface="Verdana"/>
                <a:sym typeface="Verdana"/>
              </a:rPr>
              <a:t>Specific descriptions of the forums you held, including specific dates</a:t>
            </a:r>
          </a:p>
          <a:p>
            <a:pPr marL="457200" indent="-330200">
              <a:lnSpc>
                <a:spcPct val="115000"/>
              </a:lnSpc>
              <a:spcBef>
                <a:spcPts val="0"/>
              </a:spcBef>
              <a:spcAft>
                <a:spcPts val="0"/>
              </a:spcAft>
              <a:buClr>
                <a:srgbClr val="000000"/>
              </a:buClr>
              <a:buFont typeface="Verdana"/>
              <a:buAutoNum type="arabicPeriod"/>
            </a:pPr>
            <a:r>
              <a:rPr lang="en" sz="1600" dirty="0">
                <a:solidFill>
                  <a:srgbClr val="000000"/>
                </a:solidFill>
                <a:latin typeface="Verdana"/>
                <a:ea typeface="Verdana"/>
                <a:cs typeface="Verdana"/>
                <a:sym typeface="Verdana"/>
              </a:rPr>
              <a:t>A timeline for your process</a:t>
            </a:r>
          </a:p>
          <a:p>
            <a:pPr marL="457200" indent="-330200">
              <a:lnSpc>
                <a:spcPct val="115000"/>
              </a:lnSpc>
              <a:spcBef>
                <a:spcPts val="0"/>
              </a:spcBef>
              <a:spcAft>
                <a:spcPts val="0"/>
              </a:spcAft>
              <a:buClr>
                <a:srgbClr val="000000"/>
              </a:buClr>
              <a:buFont typeface="Verdana"/>
              <a:buAutoNum type="arabicPeriod"/>
            </a:pPr>
            <a:r>
              <a:rPr lang="en" sz="1600" dirty="0">
                <a:solidFill>
                  <a:srgbClr val="000000"/>
                </a:solidFill>
                <a:latin typeface="Verdana"/>
                <a:ea typeface="Verdana"/>
                <a:cs typeface="Verdana"/>
                <a:sym typeface="Verdana"/>
              </a:rPr>
              <a:t>Detailed data including the number of respondents and what they advocated for</a:t>
            </a:r>
          </a:p>
          <a:p>
            <a:pPr marL="457200" indent="-330200">
              <a:lnSpc>
                <a:spcPct val="115000"/>
              </a:lnSpc>
              <a:spcBef>
                <a:spcPts val="0"/>
              </a:spcBef>
              <a:spcAft>
                <a:spcPts val="0"/>
              </a:spcAft>
              <a:buClr>
                <a:srgbClr val="000000"/>
              </a:buClr>
              <a:buFont typeface="Verdana"/>
              <a:buAutoNum type="arabicPeriod"/>
            </a:pPr>
            <a:r>
              <a:rPr lang="en" sz="1600" dirty="0">
                <a:solidFill>
                  <a:srgbClr val="000000"/>
                </a:solidFill>
                <a:latin typeface="Verdana"/>
                <a:ea typeface="Verdana"/>
                <a:cs typeface="Verdana"/>
                <a:sym typeface="Verdana"/>
              </a:rPr>
              <a:t>An historical context or summary as compared to prior years</a:t>
            </a:r>
          </a:p>
          <a:p>
            <a:pPr marL="457200" indent="-330200">
              <a:lnSpc>
                <a:spcPct val="115000"/>
              </a:lnSpc>
              <a:spcBef>
                <a:spcPts val="0"/>
              </a:spcBef>
              <a:spcAft>
                <a:spcPts val="0"/>
              </a:spcAft>
              <a:buClr>
                <a:srgbClr val="000000"/>
              </a:buClr>
              <a:buFont typeface="Verdana"/>
              <a:buAutoNum type="arabicPeriod"/>
            </a:pPr>
            <a:r>
              <a:rPr lang="en" sz="1600" dirty="0">
                <a:solidFill>
                  <a:srgbClr val="000000"/>
                </a:solidFill>
                <a:latin typeface="Verdana"/>
                <a:ea typeface="Verdana"/>
                <a:cs typeface="Verdana"/>
                <a:sym typeface="Verdana"/>
              </a:rPr>
              <a:t>A detailed description of how this input </a:t>
            </a:r>
            <a:r>
              <a:rPr lang="en" sz="1600" i="1" dirty="0">
                <a:solidFill>
                  <a:srgbClr val="000000"/>
                </a:solidFill>
                <a:latin typeface="Verdana"/>
                <a:ea typeface="Verdana"/>
                <a:cs typeface="Verdana"/>
                <a:sym typeface="Verdana"/>
              </a:rPr>
              <a:t>directly </a:t>
            </a:r>
            <a:r>
              <a:rPr lang="en" sz="1600" dirty="0">
                <a:solidFill>
                  <a:srgbClr val="000000"/>
                </a:solidFill>
                <a:latin typeface="Verdana"/>
                <a:ea typeface="Verdana"/>
                <a:cs typeface="Verdana"/>
                <a:sym typeface="Verdana"/>
              </a:rPr>
              <a:t>impacted your LCAP including specific goals, actions and services that were added, modified or deleted.</a:t>
            </a:r>
          </a:p>
        </p:txBody>
      </p:sp>
      <p:sp>
        <p:nvSpPr>
          <p:cNvPr id="1281" name="Shape 1281"/>
          <p:cNvSpPr txBox="1">
            <a:spLocks noGrp="1"/>
          </p:cNvSpPr>
          <p:nvPr>
            <p:ph type="sldNum" idx="12"/>
          </p:nvPr>
        </p:nvSpPr>
        <p:spPr>
          <a:xfrm>
            <a:off x="7162800" y="5624513"/>
            <a:ext cx="1352550" cy="273900"/>
          </a:xfrm>
          <a:prstGeom prst="rect">
            <a:avLst/>
          </a:prstGeom>
        </p:spPr>
        <p:txBody>
          <a:bodyPr vert="horz" lIns="91425" tIns="45700" rIns="91425" bIns="45700" rtlCol="0" anchor="ctr" anchorCtr="0">
            <a:noAutofit/>
          </a:bodyPr>
          <a:lstStyle/>
          <a:p>
            <a:pPr>
              <a:buClr>
                <a:srgbClr val="000000"/>
              </a:buClr>
              <a:buSzPct val="25000"/>
            </a:pPr>
            <a:endParaRPr lang="en" dirty="0"/>
          </a:p>
        </p:txBody>
      </p:sp>
      <p:sp>
        <p:nvSpPr>
          <p:cNvPr id="6" name="Footer Placeholder 4"/>
          <p:cNvSpPr>
            <a:spLocks noGrp="1"/>
          </p:cNvSpPr>
          <p:nvPr>
            <p:ph type="ftr" sz="quarter" idx="11"/>
          </p:nvPr>
        </p:nvSpPr>
        <p:spPr>
          <a:xfrm>
            <a:off x="2764639" y="6459786"/>
            <a:ext cx="3617103" cy="365125"/>
          </a:xfrm>
        </p:spPr>
        <p:txBody>
          <a:bodyPr/>
          <a:lstStyle/>
          <a:p>
            <a:r>
              <a:rPr lang="en-US" sz="825" dirty="0"/>
              <a:t>2017 CASBO Annual Conference &amp; California School Business Expo</a:t>
            </a:r>
          </a:p>
        </p:txBody>
      </p:sp>
    </p:spTree>
    <p:extLst>
      <p:ext uri="{BB962C8B-B14F-4D97-AF65-F5344CB8AC3E}">
        <p14:creationId xmlns:p14="http://schemas.microsoft.com/office/powerpoint/2010/main" val="208542531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Shape 1286"/>
          <p:cNvSpPr/>
          <p:nvPr/>
        </p:nvSpPr>
        <p:spPr>
          <a:xfrm>
            <a:off x="-94200" y="808350"/>
            <a:ext cx="9332400" cy="4830450"/>
          </a:xfrm>
          <a:prstGeom prst="rect">
            <a:avLst/>
          </a:prstGeom>
          <a:solidFill>
            <a:srgbClr val="0B5394"/>
          </a:solidFill>
          <a:ln>
            <a:noFill/>
          </a:ln>
        </p:spPr>
        <p:txBody>
          <a:bodyPr lIns="91425" tIns="91425" rIns="91425" bIns="91425" anchor="ctr" anchorCtr="0">
            <a:noAutofit/>
          </a:bodyPr>
          <a:lstStyle/>
          <a:p>
            <a:endParaRPr/>
          </a:p>
        </p:txBody>
      </p:sp>
      <p:sp>
        <p:nvSpPr>
          <p:cNvPr id="1287" name="Shape 1287"/>
          <p:cNvSpPr/>
          <p:nvPr/>
        </p:nvSpPr>
        <p:spPr>
          <a:xfrm>
            <a:off x="-94200" y="2951850"/>
            <a:ext cx="9332400" cy="954300"/>
          </a:xfrm>
          <a:prstGeom prst="rect">
            <a:avLst/>
          </a:prstGeom>
          <a:solidFill>
            <a:srgbClr val="FFFFFF"/>
          </a:solidFill>
          <a:ln>
            <a:noFill/>
          </a:ln>
        </p:spPr>
        <p:txBody>
          <a:bodyPr lIns="91425" tIns="91425" rIns="91425" bIns="91425" anchor="ctr" anchorCtr="0">
            <a:noAutofit/>
          </a:bodyPr>
          <a:lstStyle/>
          <a:p>
            <a:endParaRPr/>
          </a:p>
        </p:txBody>
      </p:sp>
      <p:sp>
        <p:nvSpPr>
          <p:cNvPr id="1288" name="Shape 1288"/>
          <p:cNvSpPr txBox="1">
            <a:spLocks noGrp="1"/>
          </p:cNvSpPr>
          <p:nvPr>
            <p:ph type="title"/>
          </p:nvPr>
        </p:nvSpPr>
        <p:spPr>
          <a:xfrm>
            <a:off x="311700" y="3008100"/>
            <a:ext cx="8520600" cy="841800"/>
          </a:xfrm>
          <a:prstGeom prst="rect">
            <a:avLst/>
          </a:prstGeom>
        </p:spPr>
        <p:txBody>
          <a:bodyPr vert="horz" lIns="91425" tIns="91425" rIns="91425" bIns="91425" rtlCol="0" anchor="ctr" anchorCtr="0">
            <a:noAutofit/>
          </a:bodyPr>
          <a:lstStyle/>
          <a:p>
            <a:r>
              <a:rPr lang="en" sz="3000" b="1">
                <a:latin typeface="Verdana"/>
                <a:ea typeface="Verdana"/>
                <a:cs typeface="Verdana"/>
                <a:sym typeface="Verdana"/>
              </a:rPr>
              <a:t>Section 4: Goals, Actions, and Services</a:t>
            </a:r>
          </a:p>
        </p:txBody>
      </p:sp>
      <p:sp>
        <p:nvSpPr>
          <p:cNvPr id="1290" name="Shape 1290"/>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solidFill>
                  <a:srgbClr val="FFFFFF"/>
                </a:solidFill>
              </a:rPr>
              <a:pPr/>
              <a:t>41</a:t>
            </a:fld>
            <a:endParaRPr lang="en">
              <a:solidFill>
                <a:srgbClr val="FFFFFF"/>
              </a:solidFill>
            </a:endParaRPr>
          </a:p>
        </p:txBody>
      </p:sp>
      <p:sp>
        <p:nvSpPr>
          <p:cNvPr id="6"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434811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pic>
        <p:nvPicPr>
          <p:cNvPr id="1295" name="Shape 1295"/>
          <p:cNvPicPr preferRelativeResize="0"/>
          <p:nvPr/>
        </p:nvPicPr>
        <p:blipFill>
          <a:blip r:embed="rId3">
            <a:alphaModFix/>
          </a:blip>
          <a:stretch>
            <a:fillRect/>
          </a:stretch>
        </p:blipFill>
        <p:spPr>
          <a:xfrm>
            <a:off x="4" y="857250"/>
            <a:ext cx="8954938" cy="5143498"/>
          </a:xfrm>
          <a:prstGeom prst="rect">
            <a:avLst/>
          </a:prstGeom>
          <a:noFill/>
          <a:ln>
            <a:noFill/>
          </a:ln>
        </p:spPr>
      </p:pic>
      <p:sp>
        <p:nvSpPr>
          <p:cNvPr id="1296" name="Shape 1296"/>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42</a:t>
            </a:fld>
            <a:endParaRPr lang="en"/>
          </a:p>
        </p:txBody>
      </p:sp>
      <p:sp>
        <p:nvSpPr>
          <p:cNvPr id="4" name="Footer Placeholder 4"/>
          <p:cNvSpPr>
            <a:spLocks noGrp="1"/>
          </p:cNvSpPr>
          <p:nvPr>
            <p:ph type="ftr" sz="quarter" idx="11"/>
          </p:nvPr>
        </p:nvSpPr>
        <p:spPr>
          <a:xfrm>
            <a:off x="2764639" y="6459786"/>
            <a:ext cx="3617103" cy="365125"/>
          </a:xfrm>
        </p:spPr>
        <p:txBody>
          <a:bodyPr/>
          <a:lstStyle/>
          <a:p>
            <a:r>
              <a:rPr lang="en-US" sz="825" dirty="0"/>
              <a:t>2017 CASBO Annual Conference &amp; California School Business Expo</a:t>
            </a:r>
          </a:p>
        </p:txBody>
      </p:sp>
    </p:spTree>
    <p:extLst>
      <p:ext uri="{BB962C8B-B14F-4D97-AF65-F5344CB8AC3E}">
        <p14:creationId xmlns:p14="http://schemas.microsoft.com/office/powerpoint/2010/main" val="193190645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pic>
        <p:nvPicPr>
          <p:cNvPr id="1302" name="Shape 1302"/>
          <p:cNvPicPr preferRelativeResize="0"/>
          <p:nvPr/>
        </p:nvPicPr>
        <p:blipFill>
          <a:blip r:embed="rId3">
            <a:alphaModFix/>
          </a:blip>
          <a:stretch>
            <a:fillRect/>
          </a:stretch>
        </p:blipFill>
        <p:spPr>
          <a:xfrm>
            <a:off x="2828526" y="781825"/>
            <a:ext cx="6212651" cy="5003400"/>
          </a:xfrm>
          <a:prstGeom prst="rect">
            <a:avLst/>
          </a:prstGeom>
          <a:noFill/>
          <a:ln>
            <a:noFill/>
          </a:ln>
        </p:spPr>
      </p:pic>
      <p:sp>
        <p:nvSpPr>
          <p:cNvPr id="1303" name="Shape 1303"/>
          <p:cNvSpPr/>
          <p:nvPr/>
        </p:nvSpPr>
        <p:spPr>
          <a:xfrm>
            <a:off x="-18200" y="3968250"/>
            <a:ext cx="4682700" cy="1281600"/>
          </a:xfrm>
          <a:prstGeom prst="rect">
            <a:avLst/>
          </a:prstGeom>
          <a:solidFill>
            <a:srgbClr val="6AA84F"/>
          </a:solidFill>
          <a:ln>
            <a:noFill/>
          </a:ln>
        </p:spPr>
        <p:txBody>
          <a:bodyPr lIns="91425" tIns="91425" rIns="91425" bIns="91425" anchor="ctr" anchorCtr="0">
            <a:noAutofit/>
          </a:bodyPr>
          <a:lstStyle/>
          <a:p>
            <a:endParaRPr/>
          </a:p>
        </p:txBody>
      </p:sp>
      <p:sp>
        <p:nvSpPr>
          <p:cNvPr id="1304" name="Shape 1304"/>
          <p:cNvSpPr txBox="1"/>
          <p:nvPr/>
        </p:nvSpPr>
        <p:spPr>
          <a:xfrm>
            <a:off x="110200" y="4216350"/>
            <a:ext cx="4425900" cy="785400"/>
          </a:xfrm>
          <a:prstGeom prst="rect">
            <a:avLst/>
          </a:prstGeom>
          <a:noFill/>
          <a:ln>
            <a:noFill/>
          </a:ln>
        </p:spPr>
        <p:txBody>
          <a:bodyPr lIns="91425" tIns="91425" rIns="91425" bIns="91425" anchor="t" anchorCtr="0">
            <a:noAutofit/>
          </a:bodyPr>
          <a:lstStyle/>
          <a:p>
            <a:r>
              <a:rPr lang="en" sz="2400" b="1">
                <a:solidFill>
                  <a:srgbClr val="FFFFFF"/>
                </a:solidFill>
                <a:latin typeface="Verdana"/>
                <a:ea typeface="Verdana"/>
                <a:cs typeface="Verdana"/>
                <a:sym typeface="Verdana"/>
              </a:rPr>
              <a:t>Changes in Expectations </a:t>
            </a:r>
          </a:p>
          <a:p>
            <a:r>
              <a:rPr lang="en" sz="2400" b="1">
                <a:solidFill>
                  <a:srgbClr val="FFFFFF"/>
                </a:solidFill>
                <a:latin typeface="Verdana"/>
                <a:ea typeface="Verdana"/>
                <a:cs typeface="Verdana"/>
                <a:sym typeface="Verdana"/>
              </a:rPr>
              <a:t>by Year</a:t>
            </a:r>
          </a:p>
        </p:txBody>
      </p:sp>
      <p:sp>
        <p:nvSpPr>
          <p:cNvPr id="1307" name="Shape 1307"/>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43</a:t>
            </a:fld>
            <a:endParaRPr lang="en"/>
          </a:p>
        </p:txBody>
      </p:sp>
      <p:sp>
        <p:nvSpPr>
          <p:cNvPr id="8" name="Footer Placeholder 4"/>
          <p:cNvSpPr>
            <a:spLocks noGrp="1"/>
          </p:cNvSpPr>
          <p:nvPr>
            <p:ph type="ftr" sz="quarter" idx="11"/>
          </p:nvPr>
        </p:nvSpPr>
        <p:spPr>
          <a:xfrm>
            <a:off x="2764639" y="6459786"/>
            <a:ext cx="3617103" cy="365125"/>
          </a:xfrm>
        </p:spPr>
        <p:txBody>
          <a:bodyPr/>
          <a:lstStyle/>
          <a:p>
            <a:r>
              <a:rPr lang="en-US" sz="825" dirty="0"/>
              <a:t>2017 CASBO Annual Conference &amp; California School Business Expo</a:t>
            </a:r>
          </a:p>
        </p:txBody>
      </p:sp>
    </p:spTree>
    <p:extLst>
      <p:ext uri="{BB962C8B-B14F-4D97-AF65-F5344CB8AC3E}">
        <p14:creationId xmlns:p14="http://schemas.microsoft.com/office/powerpoint/2010/main" val="182721313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Shape 1331"/>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44</a:t>
            </a:fld>
            <a:endParaRPr lang="en"/>
          </a:p>
        </p:txBody>
      </p:sp>
      <p:pic>
        <p:nvPicPr>
          <p:cNvPr id="1332" name="Shape 1332"/>
          <p:cNvPicPr preferRelativeResize="0"/>
          <p:nvPr/>
        </p:nvPicPr>
        <p:blipFill>
          <a:blip r:embed="rId3">
            <a:alphaModFix/>
          </a:blip>
          <a:stretch>
            <a:fillRect/>
          </a:stretch>
        </p:blipFill>
        <p:spPr>
          <a:xfrm>
            <a:off x="-13025" y="2273530"/>
            <a:ext cx="9144001" cy="3130490"/>
          </a:xfrm>
          <a:prstGeom prst="rect">
            <a:avLst/>
          </a:prstGeom>
          <a:noFill/>
          <a:ln>
            <a:noFill/>
          </a:ln>
        </p:spPr>
      </p:pic>
      <p:sp>
        <p:nvSpPr>
          <p:cNvPr id="1333" name="Shape 1333"/>
          <p:cNvSpPr/>
          <p:nvPr/>
        </p:nvSpPr>
        <p:spPr>
          <a:xfrm rot="10800000" flipH="1">
            <a:off x="1" y="1057121"/>
            <a:ext cx="1288751" cy="749103"/>
          </a:xfrm>
          <a:prstGeom prst="parallelogram">
            <a:avLst>
              <a:gd name="adj" fmla="val 47096"/>
            </a:avLst>
          </a:prstGeom>
          <a:solidFill>
            <a:srgbClr val="0B5394"/>
          </a:solidFill>
          <a:ln>
            <a:noFill/>
          </a:ln>
        </p:spPr>
        <p:txBody>
          <a:bodyPr lIns="91425" tIns="91425" rIns="91425" bIns="91425" anchor="ctr" anchorCtr="0">
            <a:noAutofit/>
          </a:bodyPr>
          <a:lstStyle/>
          <a:p>
            <a:endParaRPr/>
          </a:p>
        </p:txBody>
      </p:sp>
      <p:sp>
        <p:nvSpPr>
          <p:cNvPr id="1334" name="Shape 1334"/>
          <p:cNvSpPr/>
          <p:nvPr/>
        </p:nvSpPr>
        <p:spPr>
          <a:xfrm rot="10800000" flipH="1">
            <a:off x="914400" y="1057124"/>
            <a:ext cx="411600" cy="749101"/>
          </a:xfrm>
          <a:prstGeom prst="parallelogram">
            <a:avLst>
              <a:gd name="adj" fmla="val 85295"/>
            </a:avLst>
          </a:prstGeom>
          <a:solidFill>
            <a:srgbClr val="F1C232"/>
          </a:solidFill>
          <a:ln>
            <a:noFill/>
          </a:ln>
        </p:spPr>
        <p:txBody>
          <a:bodyPr lIns="91425" tIns="91425" rIns="91425" bIns="91425" anchor="ctr" anchorCtr="0">
            <a:noAutofit/>
          </a:bodyPr>
          <a:lstStyle/>
          <a:p>
            <a:endParaRPr/>
          </a:p>
        </p:txBody>
      </p:sp>
      <p:sp>
        <p:nvSpPr>
          <p:cNvPr id="1335" name="Shape 1335"/>
          <p:cNvSpPr/>
          <p:nvPr/>
        </p:nvSpPr>
        <p:spPr>
          <a:xfrm rot="10800000" flipH="1">
            <a:off x="968300" y="1057125"/>
            <a:ext cx="7476300" cy="749100"/>
          </a:xfrm>
          <a:prstGeom prst="parallelogram">
            <a:avLst>
              <a:gd name="adj" fmla="val 44596"/>
            </a:avLst>
          </a:prstGeom>
          <a:solidFill>
            <a:srgbClr val="0B5394"/>
          </a:solidFill>
          <a:ln>
            <a:noFill/>
          </a:ln>
        </p:spPr>
        <p:txBody>
          <a:bodyPr lIns="91425" tIns="91425" rIns="91425" bIns="91425" anchor="ctr" anchorCtr="0">
            <a:noAutofit/>
          </a:bodyPr>
          <a:lstStyle/>
          <a:p>
            <a:endParaRPr/>
          </a:p>
        </p:txBody>
      </p:sp>
      <p:sp>
        <p:nvSpPr>
          <p:cNvPr id="1336" name="Shape 1336"/>
          <p:cNvSpPr/>
          <p:nvPr/>
        </p:nvSpPr>
        <p:spPr>
          <a:xfrm rot="10800000" flipH="1">
            <a:off x="8065400" y="1057120"/>
            <a:ext cx="1002400" cy="749100"/>
          </a:xfrm>
          <a:prstGeom prst="parallelogram">
            <a:avLst>
              <a:gd name="adj" fmla="val 47096"/>
            </a:avLst>
          </a:prstGeom>
          <a:solidFill>
            <a:srgbClr val="F1C232"/>
          </a:solidFill>
          <a:ln>
            <a:noFill/>
          </a:ln>
        </p:spPr>
        <p:txBody>
          <a:bodyPr lIns="91425" tIns="91425" rIns="91425" bIns="91425" anchor="ctr" anchorCtr="0">
            <a:noAutofit/>
          </a:bodyPr>
          <a:lstStyle/>
          <a:p>
            <a:endParaRPr/>
          </a:p>
        </p:txBody>
      </p:sp>
      <p:sp>
        <p:nvSpPr>
          <p:cNvPr id="1337" name="Shape 1337"/>
          <p:cNvSpPr txBox="1">
            <a:spLocks noGrp="1"/>
          </p:cNvSpPr>
          <p:nvPr>
            <p:ph type="title"/>
          </p:nvPr>
        </p:nvSpPr>
        <p:spPr>
          <a:xfrm>
            <a:off x="733250" y="1083378"/>
            <a:ext cx="7946400" cy="572700"/>
          </a:xfrm>
          <a:prstGeom prst="rect">
            <a:avLst/>
          </a:prstGeom>
          <a:solidFill>
            <a:srgbClr val="000000">
              <a:alpha val="0"/>
            </a:srgbClr>
          </a:solidFill>
        </p:spPr>
        <p:txBody>
          <a:bodyPr vert="horz" lIns="91425" tIns="91425" rIns="91425" bIns="91425" rtlCol="0" anchor="t" anchorCtr="0">
            <a:noAutofit/>
          </a:bodyPr>
          <a:lstStyle/>
          <a:p>
            <a:pPr>
              <a:spcBef>
                <a:spcPts val="0"/>
              </a:spcBef>
            </a:pPr>
            <a:r>
              <a:rPr lang="en" b="1" dirty="0">
                <a:solidFill>
                  <a:schemeClr val="lt1"/>
                </a:solidFill>
                <a:latin typeface="Verdana"/>
                <a:ea typeface="Verdana"/>
                <a:cs typeface="Verdana"/>
                <a:sym typeface="Verdana"/>
              </a:rPr>
              <a:t>Revised LCAP Template</a:t>
            </a:r>
          </a:p>
        </p:txBody>
      </p:sp>
      <p:sp>
        <p:nvSpPr>
          <p:cNvPr id="1338" name="Shape 1338"/>
          <p:cNvSpPr/>
          <p:nvPr/>
        </p:nvSpPr>
        <p:spPr>
          <a:xfrm>
            <a:off x="1420925" y="3189225"/>
            <a:ext cx="4636200" cy="518100"/>
          </a:xfrm>
          <a:prstGeom prst="rect">
            <a:avLst/>
          </a:prstGeom>
          <a:noFill/>
          <a:ln w="28575" cap="flat" cmpd="sng">
            <a:solidFill>
              <a:srgbClr val="EEB500"/>
            </a:solidFill>
            <a:prstDash val="solid"/>
            <a:round/>
            <a:headEnd type="none" w="med" len="med"/>
            <a:tailEnd type="none" w="med" len="med"/>
          </a:ln>
        </p:spPr>
        <p:txBody>
          <a:bodyPr lIns="91425" tIns="91425" rIns="91425" bIns="91425" anchor="ctr" anchorCtr="0">
            <a:noAutofit/>
          </a:bodyPr>
          <a:lstStyle/>
          <a:p>
            <a:endParaRPr/>
          </a:p>
        </p:txBody>
      </p:sp>
      <p:cxnSp>
        <p:nvCxnSpPr>
          <p:cNvPr id="1339" name="Shape 1339"/>
          <p:cNvCxnSpPr/>
          <p:nvPr/>
        </p:nvCxnSpPr>
        <p:spPr>
          <a:xfrm flipH="1">
            <a:off x="5909900" y="2791000"/>
            <a:ext cx="572700" cy="392700"/>
          </a:xfrm>
          <a:prstGeom prst="straightConnector1">
            <a:avLst/>
          </a:prstGeom>
          <a:noFill/>
          <a:ln w="9525" cap="flat" cmpd="sng">
            <a:solidFill>
              <a:srgbClr val="EEB500"/>
            </a:solidFill>
            <a:prstDash val="solid"/>
            <a:round/>
            <a:headEnd type="none" w="lg" len="lg"/>
            <a:tailEnd type="triangle" w="lg" len="lg"/>
          </a:ln>
        </p:spPr>
      </p:cxnSp>
      <p:sp>
        <p:nvSpPr>
          <p:cNvPr id="1340" name="Shape 1340"/>
          <p:cNvSpPr txBox="1"/>
          <p:nvPr/>
        </p:nvSpPr>
        <p:spPr>
          <a:xfrm>
            <a:off x="6477150" y="2371000"/>
            <a:ext cx="914250" cy="420000"/>
          </a:xfrm>
          <a:prstGeom prst="rect">
            <a:avLst/>
          </a:prstGeom>
          <a:solidFill>
            <a:srgbClr val="EEB500"/>
          </a:solidFill>
          <a:ln>
            <a:noFill/>
          </a:ln>
        </p:spPr>
        <p:txBody>
          <a:bodyPr lIns="91425" tIns="91425" rIns="91425" bIns="91425" anchor="ctr" anchorCtr="0">
            <a:noAutofit/>
          </a:bodyPr>
          <a:lstStyle/>
          <a:p>
            <a:pPr algn="ctr"/>
            <a:r>
              <a:rPr lang="en" dirty="0"/>
              <a:t>New</a:t>
            </a:r>
          </a:p>
        </p:txBody>
      </p:sp>
      <p:sp>
        <p:nvSpPr>
          <p:cNvPr id="13" name="Footer Placeholder 4"/>
          <p:cNvSpPr>
            <a:spLocks noGrp="1"/>
          </p:cNvSpPr>
          <p:nvPr>
            <p:ph type="ftr" sz="quarter" idx="11"/>
          </p:nvPr>
        </p:nvSpPr>
        <p:spPr>
          <a:xfrm>
            <a:off x="2764639" y="6459786"/>
            <a:ext cx="3617103" cy="365125"/>
          </a:xfrm>
        </p:spPr>
        <p:txBody>
          <a:bodyPr/>
          <a:lstStyle/>
          <a:p>
            <a:r>
              <a:rPr lang="en-US" sz="825" dirty="0"/>
              <a:t>2017 CASBO Annual Conference &amp; California School Business Expo</a:t>
            </a:r>
          </a:p>
        </p:txBody>
      </p:sp>
    </p:spTree>
    <p:extLst>
      <p:ext uri="{BB962C8B-B14F-4D97-AF65-F5344CB8AC3E}">
        <p14:creationId xmlns:p14="http://schemas.microsoft.com/office/powerpoint/2010/main" val="390492344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Shape 1355"/>
          <p:cNvSpPr txBox="1">
            <a:spLocks noGrp="1"/>
          </p:cNvSpPr>
          <p:nvPr>
            <p:ph type="sldNum" idx="12"/>
          </p:nvPr>
        </p:nvSpPr>
        <p:spPr>
          <a:xfrm>
            <a:off x="8001000" y="5624513"/>
            <a:ext cx="987000" cy="273900"/>
          </a:xfrm>
          <a:prstGeom prst="rect">
            <a:avLst/>
          </a:prstGeom>
        </p:spPr>
        <p:txBody>
          <a:bodyPr vert="horz" lIns="91425" tIns="45700" rIns="91425" bIns="45700" rtlCol="0" anchor="ctr" anchorCtr="0">
            <a:noAutofit/>
          </a:bodyPr>
          <a:lstStyle/>
          <a:p>
            <a:pPr>
              <a:buClr>
                <a:srgbClr val="000000"/>
              </a:buClr>
              <a:buSzPct val="25000"/>
            </a:pPr>
            <a:fld id="{00000000-1234-1234-1234-123412341234}" type="slidenum">
              <a:rPr lang="en"/>
              <a:pPr>
                <a:buClr>
                  <a:srgbClr val="000000"/>
                </a:buClr>
                <a:buSzPct val="25000"/>
              </a:pPr>
              <a:t>45</a:t>
            </a:fld>
            <a:endParaRPr lang="en" dirty="0"/>
          </a:p>
        </p:txBody>
      </p:sp>
      <p:pic>
        <p:nvPicPr>
          <p:cNvPr id="1356" name="Shape 1356"/>
          <p:cNvPicPr preferRelativeResize="0"/>
          <p:nvPr/>
        </p:nvPicPr>
        <p:blipFill rotWithShape="1">
          <a:blip r:embed="rId3">
            <a:alphaModFix/>
          </a:blip>
          <a:srcRect/>
          <a:stretch/>
        </p:blipFill>
        <p:spPr>
          <a:xfrm>
            <a:off x="46622" y="2380599"/>
            <a:ext cx="9074724" cy="2127274"/>
          </a:xfrm>
          <a:prstGeom prst="rect">
            <a:avLst/>
          </a:prstGeom>
          <a:noFill/>
          <a:ln>
            <a:noFill/>
          </a:ln>
        </p:spPr>
      </p:pic>
      <p:sp>
        <p:nvSpPr>
          <p:cNvPr id="1357" name="Shape 1357"/>
          <p:cNvSpPr/>
          <p:nvPr/>
        </p:nvSpPr>
        <p:spPr>
          <a:xfrm rot="10800000" flipH="1">
            <a:off x="123568" y="1057124"/>
            <a:ext cx="1270439" cy="786300"/>
          </a:xfrm>
          <a:prstGeom prst="parallelogram">
            <a:avLst>
              <a:gd name="adj" fmla="val 47096"/>
            </a:avLst>
          </a:prstGeom>
          <a:solidFill>
            <a:srgbClr val="0B5394"/>
          </a:solidFill>
          <a:ln>
            <a:noFill/>
          </a:ln>
        </p:spPr>
        <p:txBody>
          <a:bodyPr lIns="91425" tIns="91425" rIns="91425" bIns="91425" anchor="ctr" anchorCtr="0">
            <a:noAutofit/>
          </a:bodyPr>
          <a:lstStyle/>
          <a:p>
            <a:endParaRPr/>
          </a:p>
        </p:txBody>
      </p:sp>
      <p:sp>
        <p:nvSpPr>
          <p:cNvPr id="1358" name="Shape 1358"/>
          <p:cNvSpPr/>
          <p:nvPr/>
        </p:nvSpPr>
        <p:spPr>
          <a:xfrm rot="10800000" flipH="1">
            <a:off x="914400" y="1057125"/>
            <a:ext cx="411600" cy="749101"/>
          </a:xfrm>
          <a:prstGeom prst="parallelogram">
            <a:avLst>
              <a:gd name="adj" fmla="val 85295"/>
            </a:avLst>
          </a:prstGeom>
          <a:solidFill>
            <a:srgbClr val="F1C232"/>
          </a:solidFill>
          <a:ln>
            <a:noFill/>
          </a:ln>
        </p:spPr>
        <p:txBody>
          <a:bodyPr lIns="91425" tIns="91425" rIns="91425" bIns="91425" anchor="ctr" anchorCtr="0">
            <a:noAutofit/>
          </a:bodyPr>
          <a:lstStyle/>
          <a:p>
            <a:endParaRPr/>
          </a:p>
        </p:txBody>
      </p:sp>
      <p:sp>
        <p:nvSpPr>
          <p:cNvPr id="1359" name="Shape 1359"/>
          <p:cNvSpPr/>
          <p:nvPr/>
        </p:nvSpPr>
        <p:spPr>
          <a:xfrm rot="10800000" flipH="1">
            <a:off x="968300" y="1057125"/>
            <a:ext cx="7476300" cy="749100"/>
          </a:xfrm>
          <a:prstGeom prst="parallelogram">
            <a:avLst>
              <a:gd name="adj" fmla="val 47895"/>
            </a:avLst>
          </a:prstGeom>
          <a:solidFill>
            <a:srgbClr val="0B5394"/>
          </a:solidFill>
          <a:ln>
            <a:noFill/>
          </a:ln>
        </p:spPr>
        <p:txBody>
          <a:bodyPr lIns="91425" tIns="91425" rIns="91425" bIns="91425" anchor="ctr" anchorCtr="0">
            <a:noAutofit/>
          </a:bodyPr>
          <a:lstStyle/>
          <a:p>
            <a:endParaRPr/>
          </a:p>
        </p:txBody>
      </p:sp>
      <p:sp>
        <p:nvSpPr>
          <p:cNvPr id="1360" name="Shape 1360"/>
          <p:cNvSpPr/>
          <p:nvPr/>
        </p:nvSpPr>
        <p:spPr>
          <a:xfrm rot="10800000" flipH="1">
            <a:off x="8077200" y="1057126"/>
            <a:ext cx="910800" cy="749100"/>
          </a:xfrm>
          <a:prstGeom prst="parallelogram">
            <a:avLst>
              <a:gd name="adj" fmla="val 47096"/>
            </a:avLst>
          </a:prstGeom>
          <a:solidFill>
            <a:srgbClr val="F1C232"/>
          </a:solidFill>
          <a:ln>
            <a:noFill/>
          </a:ln>
        </p:spPr>
        <p:txBody>
          <a:bodyPr lIns="91425" tIns="91425" rIns="91425" bIns="91425" anchor="ctr" anchorCtr="0">
            <a:noAutofit/>
          </a:bodyPr>
          <a:lstStyle/>
          <a:p>
            <a:endParaRPr/>
          </a:p>
        </p:txBody>
      </p:sp>
      <p:sp>
        <p:nvSpPr>
          <p:cNvPr id="1361" name="Shape 1361"/>
          <p:cNvSpPr txBox="1">
            <a:spLocks noGrp="1"/>
          </p:cNvSpPr>
          <p:nvPr>
            <p:ph type="title"/>
          </p:nvPr>
        </p:nvSpPr>
        <p:spPr>
          <a:xfrm>
            <a:off x="1276050" y="1145325"/>
            <a:ext cx="7946400" cy="572700"/>
          </a:xfrm>
          <a:prstGeom prst="rect">
            <a:avLst/>
          </a:prstGeom>
          <a:solidFill>
            <a:srgbClr val="000000">
              <a:alpha val="0"/>
            </a:srgbClr>
          </a:solidFill>
        </p:spPr>
        <p:txBody>
          <a:bodyPr vert="horz" lIns="91425" tIns="91425" rIns="91425" bIns="91425" rtlCol="0" anchor="ctr" anchorCtr="0">
            <a:noAutofit/>
          </a:bodyPr>
          <a:lstStyle/>
          <a:p>
            <a:pPr>
              <a:spcBef>
                <a:spcPts val="0"/>
              </a:spcBef>
            </a:pPr>
            <a:r>
              <a:rPr lang="en" sz="2800" b="1">
                <a:solidFill>
                  <a:schemeClr val="lt1"/>
                </a:solidFill>
                <a:latin typeface="Verdana"/>
                <a:ea typeface="Verdana"/>
                <a:cs typeface="Verdana"/>
                <a:sym typeface="Verdana"/>
              </a:rPr>
              <a:t>Revised LCAP Template</a:t>
            </a:r>
          </a:p>
        </p:txBody>
      </p:sp>
      <p:sp>
        <p:nvSpPr>
          <p:cNvPr id="1363" name="Shape 1363"/>
          <p:cNvSpPr/>
          <p:nvPr/>
        </p:nvSpPr>
        <p:spPr>
          <a:xfrm>
            <a:off x="46400" y="3227350"/>
            <a:ext cx="3294600" cy="1281900"/>
          </a:xfrm>
          <a:prstGeom prst="rect">
            <a:avLst/>
          </a:prstGeom>
          <a:noFill/>
          <a:ln w="28575" cap="flat" cmpd="sng">
            <a:solidFill>
              <a:srgbClr val="EEB500"/>
            </a:solidFill>
            <a:prstDash val="solid"/>
            <a:round/>
            <a:headEnd type="none" w="med" len="med"/>
            <a:tailEnd type="none" w="med" len="med"/>
          </a:ln>
        </p:spPr>
        <p:txBody>
          <a:bodyPr lIns="91425" tIns="91425" rIns="91425" bIns="91425" anchor="ctr" anchorCtr="0">
            <a:noAutofit/>
          </a:bodyPr>
          <a:lstStyle/>
          <a:p>
            <a:endParaRPr/>
          </a:p>
        </p:txBody>
      </p:sp>
      <p:cxnSp>
        <p:nvCxnSpPr>
          <p:cNvPr id="1364" name="Shape 1364"/>
          <p:cNvCxnSpPr/>
          <p:nvPr/>
        </p:nvCxnSpPr>
        <p:spPr>
          <a:xfrm flipH="1">
            <a:off x="3340975" y="2938275"/>
            <a:ext cx="583500" cy="289200"/>
          </a:xfrm>
          <a:prstGeom prst="straightConnector1">
            <a:avLst/>
          </a:prstGeom>
          <a:noFill/>
          <a:ln w="9525" cap="flat" cmpd="sng">
            <a:solidFill>
              <a:srgbClr val="EEB500"/>
            </a:solidFill>
            <a:prstDash val="solid"/>
            <a:round/>
            <a:headEnd type="none" w="lg" len="lg"/>
            <a:tailEnd type="triangle" w="lg" len="lg"/>
          </a:ln>
        </p:spPr>
      </p:cxnSp>
      <p:sp>
        <p:nvSpPr>
          <p:cNvPr id="1365" name="Shape 1365"/>
          <p:cNvSpPr txBox="1"/>
          <p:nvPr/>
        </p:nvSpPr>
        <p:spPr>
          <a:xfrm>
            <a:off x="3908250" y="2114650"/>
            <a:ext cx="2035350" cy="840000"/>
          </a:xfrm>
          <a:prstGeom prst="rect">
            <a:avLst/>
          </a:prstGeom>
          <a:solidFill>
            <a:srgbClr val="EEB500"/>
          </a:solidFill>
          <a:ln>
            <a:noFill/>
          </a:ln>
        </p:spPr>
        <p:txBody>
          <a:bodyPr lIns="91425" tIns="91425" rIns="91425" bIns="91425" anchor="ctr" anchorCtr="0">
            <a:noAutofit/>
          </a:bodyPr>
          <a:lstStyle/>
          <a:p>
            <a:pPr algn="ctr"/>
            <a:r>
              <a:rPr lang="en" dirty="0"/>
              <a:t>Separate locations to include information </a:t>
            </a:r>
          </a:p>
        </p:txBody>
      </p:sp>
      <p:sp>
        <p:nvSpPr>
          <p:cNvPr id="13" name="Footer Placeholder 4"/>
          <p:cNvSpPr>
            <a:spLocks noGrp="1"/>
          </p:cNvSpPr>
          <p:nvPr>
            <p:ph type="ftr" sz="quarter" idx="11"/>
          </p:nvPr>
        </p:nvSpPr>
        <p:spPr>
          <a:xfrm>
            <a:off x="2764639" y="6459786"/>
            <a:ext cx="3617103" cy="365125"/>
          </a:xfrm>
        </p:spPr>
        <p:txBody>
          <a:bodyPr/>
          <a:lstStyle/>
          <a:p>
            <a:r>
              <a:rPr lang="en-US" sz="825" dirty="0"/>
              <a:t>2017 CASBO Annual Conference &amp; California School Business Expo</a:t>
            </a:r>
          </a:p>
        </p:txBody>
      </p:sp>
    </p:spTree>
    <p:extLst>
      <p:ext uri="{BB962C8B-B14F-4D97-AF65-F5344CB8AC3E}">
        <p14:creationId xmlns:p14="http://schemas.microsoft.com/office/powerpoint/2010/main" val="155218452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Shape 1380"/>
          <p:cNvSpPr txBox="1">
            <a:spLocks noGrp="1"/>
          </p:cNvSpPr>
          <p:nvPr>
            <p:ph type="sldNum" idx="12"/>
          </p:nvPr>
        </p:nvSpPr>
        <p:spPr>
          <a:xfrm>
            <a:off x="6457950" y="5624513"/>
            <a:ext cx="2057400" cy="273900"/>
          </a:xfrm>
          <a:prstGeom prst="rect">
            <a:avLst/>
          </a:prstGeom>
        </p:spPr>
        <p:txBody>
          <a:bodyPr vert="horz" lIns="91425" tIns="45700" rIns="91425" bIns="45700" rtlCol="0" anchor="ctr" anchorCtr="0">
            <a:noAutofit/>
          </a:bodyPr>
          <a:lstStyle/>
          <a:p>
            <a:fld id="{00000000-1234-1234-1234-123412341234}" type="slidenum">
              <a:rPr lang="en"/>
              <a:pPr/>
              <a:t>46</a:t>
            </a:fld>
            <a:endParaRPr lang="en"/>
          </a:p>
        </p:txBody>
      </p:sp>
      <p:pic>
        <p:nvPicPr>
          <p:cNvPr id="1381" name="Shape 1381"/>
          <p:cNvPicPr preferRelativeResize="0"/>
          <p:nvPr/>
        </p:nvPicPr>
        <p:blipFill>
          <a:blip r:embed="rId3">
            <a:alphaModFix/>
          </a:blip>
          <a:stretch>
            <a:fillRect/>
          </a:stretch>
        </p:blipFill>
        <p:spPr>
          <a:xfrm>
            <a:off x="127751" y="2140300"/>
            <a:ext cx="8880573" cy="3249850"/>
          </a:xfrm>
          <a:prstGeom prst="rect">
            <a:avLst/>
          </a:prstGeom>
          <a:noFill/>
          <a:ln>
            <a:noFill/>
          </a:ln>
        </p:spPr>
      </p:pic>
      <p:sp>
        <p:nvSpPr>
          <p:cNvPr id="1383" name="Shape 1383"/>
          <p:cNvSpPr/>
          <p:nvPr/>
        </p:nvSpPr>
        <p:spPr>
          <a:xfrm rot="10800000" flipH="1">
            <a:off x="781050" y="849919"/>
            <a:ext cx="411600" cy="786300"/>
          </a:xfrm>
          <a:prstGeom prst="parallelogram">
            <a:avLst>
              <a:gd name="adj" fmla="val 85295"/>
            </a:avLst>
          </a:prstGeom>
          <a:solidFill>
            <a:srgbClr val="F1C232"/>
          </a:solidFill>
          <a:ln>
            <a:noFill/>
          </a:ln>
        </p:spPr>
        <p:txBody>
          <a:bodyPr lIns="91425" tIns="91425" rIns="91425" bIns="91425" anchor="ctr" anchorCtr="0">
            <a:noAutofit/>
          </a:bodyPr>
          <a:lstStyle/>
          <a:p>
            <a:endParaRPr/>
          </a:p>
        </p:txBody>
      </p:sp>
      <p:sp>
        <p:nvSpPr>
          <p:cNvPr id="1384" name="Shape 1384"/>
          <p:cNvSpPr/>
          <p:nvPr/>
        </p:nvSpPr>
        <p:spPr>
          <a:xfrm rot="10800000" flipH="1">
            <a:off x="968300" y="1057125"/>
            <a:ext cx="7476300" cy="749100"/>
          </a:xfrm>
          <a:prstGeom prst="parallelogram">
            <a:avLst>
              <a:gd name="adj" fmla="val 44596"/>
            </a:avLst>
          </a:prstGeom>
          <a:solidFill>
            <a:srgbClr val="0B5394"/>
          </a:solidFill>
          <a:ln>
            <a:noFill/>
          </a:ln>
        </p:spPr>
        <p:txBody>
          <a:bodyPr lIns="91425" tIns="91425" rIns="91425" bIns="91425" anchor="ctr" anchorCtr="0">
            <a:noAutofit/>
          </a:bodyPr>
          <a:lstStyle/>
          <a:p>
            <a:endParaRPr/>
          </a:p>
        </p:txBody>
      </p:sp>
      <p:sp>
        <p:nvSpPr>
          <p:cNvPr id="1386" name="Shape 1386"/>
          <p:cNvSpPr txBox="1">
            <a:spLocks noGrp="1"/>
          </p:cNvSpPr>
          <p:nvPr>
            <p:ph type="title"/>
          </p:nvPr>
        </p:nvSpPr>
        <p:spPr>
          <a:xfrm>
            <a:off x="1276050" y="1145325"/>
            <a:ext cx="7946400" cy="572700"/>
          </a:xfrm>
          <a:prstGeom prst="rect">
            <a:avLst/>
          </a:prstGeom>
          <a:solidFill>
            <a:srgbClr val="000000">
              <a:alpha val="0"/>
            </a:srgbClr>
          </a:solidFill>
        </p:spPr>
        <p:txBody>
          <a:bodyPr vert="horz" lIns="91425" tIns="91425" rIns="91425" bIns="91425" rtlCol="0" anchor="ctr" anchorCtr="0">
            <a:noAutofit/>
          </a:bodyPr>
          <a:lstStyle/>
          <a:p>
            <a:pPr>
              <a:spcBef>
                <a:spcPts val="0"/>
              </a:spcBef>
            </a:pPr>
            <a:r>
              <a:rPr lang="en" sz="2800" b="1">
                <a:solidFill>
                  <a:schemeClr val="lt1"/>
                </a:solidFill>
                <a:latin typeface="Verdana"/>
                <a:ea typeface="Verdana"/>
                <a:cs typeface="Verdana"/>
                <a:sym typeface="Verdana"/>
              </a:rPr>
              <a:t>Revised LCAP Template</a:t>
            </a:r>
          </a:p>
        </p:txBody>
      </p:sp>
      <p:sp>
        <p:nvSpPr>
          <p:cNvPr id="1387" name="Shape 1387"/>
          <p:cNvSpPr/>
          <p:nvPr/>
        </p:nvSpPr>
        <p:spPr>
          <a:xfrm>
            <a:off x="7391400" y="2078450"/>
            <a:ext cx="1558575" cy="778800"/>
          </a:xfrm>
          <a:prstGeom prst="rect">
            <a:avLst/>
          </a:prstGeom>
          <a:solidFill>
            <a:srgbClr val="72A436"/>
          </a:solidFill>
          <a:ln>
            <a:noFill/>
          </a:ln>
        </p:spPr>
        <p:txBody>
          <a:bodyPr lIns="91425" tIns="91425" rIns="91425" bIns="91425" anchor="ctr" anchorCtr="0">
            <a:noAutofit/>
          </a:bodyPr>
          <a:lstStyle/>
          <a:p>
            <a:pPr algn="ctr"/>
            <a:r>
              <a:rPr lang="en">
                <a:latin typeface="Verdana"/>
                <a:ea typeface="Verdana"/>
                <a:cs typeface="Verdana"/>
                <a:sym typeface="Verdana"/>
              </a:rPr>
              <a:t>New Component</a:t>
            </a:r>
          </a:p>
        </p:txBody>
      </p:sp>
      <p:sp>
        <p:nvSpPr>
          <p:cNvPr id="1388" name="Shape 1388"/>
          <p:cNvSpPr/>
          <p:nvPr/>
        </p:nvSpPr>
        <p:spPr>
          <a:xfrm>
            <a:off x="1442725" y="3161900"/>
            <a:ext cx="261900" cy="273900"/>
          </a:xfrm>
          <a:prstGeom prst="ellipse">
            <a:avLst/>
          </a:prstGeom>
          <a:noFill/>
          <a:ln w="28575" cap="flat" cmpd="sng">
            <a:solidFill>
              <a:srgbClr val="72A436"/>
            </a:solidFill>
            <a:prstDash val="solid"/>
            <a:round/>
            <a:headEnd type="none" w="med" len="med"/>
            <a:tailEnd type="none" w="med" len="med"/>
          </a:ln>
        </p:spPr>
        <p:txBody>
          <a:bodyPr lIns="91425" tIns="91425" rIns="91425" bIns="91425" anchor="ctr" anchorCtr="0">
            <a:noAutofit/>
          </a:bodyPr>
          <a:lstStyle/>
          <a:p>
            <a:endParaRPr/>
          </a:p>
        </p:txBody>
      </p:sp>
      <p:sp>
        <p:nvSpPr>
          <p:cNvPr id="1389" name="Shape 1389"/>
          <p:cNvSpPr/>
          <p:nvPr/>
        </p:nvSpPr>
        <p:spPr>
          <a:xfrm>
            <a:off x="2124200" y="4252450"/>
            <a:ext cx="938400" cy="273900"/>
          </a:xfrm>
          <a:prstGeom prst="ellipse">
            <a:avLst/>
          </a:prstGeom>
          <a:noFill/>
          <a:ln w="28575" cap="flat" cmpd="sng">
            <a:solidFill>
              <a:srgbClr val="72A436"/>
            </a:solidFill>
            <a:prstDash val="solid"/>
            <a:round/>
            <a:headEnd type="none" w="med" len="med"/>
            <a:tailEnd type="none" w="med" len="med"/>
          </a:ln>
        </p:spPr>
        <p:txBody>
          <a:bodyPr lIns="91425" tIns="91425" rIns="91425" bIns="91425" anchor="ctr" anchorCtr="0">
            <a:noAutofit/>
          </a:bodyPr>
          <a:lstStyle/>
          <a:p>
            <a:endParaRPr/>
          </a:p>
        </p:txBody>
      </p:sp>
      <p:sp>
        <p:nvSpPr>
          <p:cNvPr id="1390" name="Shape 1390"/>
          <p:cNvSpPr/>
          <p:nvPr/>
        </p:nvSpPr>
        <p:spPr>
          <a:xfrm>
            <a:off x="4365625" y="3978550"/>
            <a:ext cx="411600" cy="273900"/>
          </a:xfrm>
          <a:prstGeom prst="ellipse">
            <a:avLst/>
          </a:prstGeom>
          <a:noFill/>
          <a:ln w="28575" cap="flat" cmpd="sng">
            <a:solidFill>
              <a:srgbClr val="72A436"/>
            </a:solidFill>
            <a:prstDash val="solid"/>
            <a:round/>
            <a:headEnd type="none" w="med" len="med"/>
            <a:tailEnd type="none" w="med" len="med"/>
          </a:ln>
        </p:spPr>
        <p:txBody>
          <a:bodyPr lIns="91425" tIns="91425" rIns="91425" bIns="91425" anchor="ctr" anchorCtr="0">
            <a:noAutofit/>
          </a:bodyPr>
          <a:lstStyle/>
          <a:p>
            <a:endParaRPr/>
          </a:p>
        </p:txBody>
      </p:sp>
      <p:sp>
        <p:nvSpPr>
          <p:cNvPr id="12" name="Footer Placeholder 4"/>
          <p:cNvSpPr>
            <a:spLocks noGrp="1"/>
          </p:cNvSpPr>
          <p:nvPr>
            <p:ph type="ftr" sz="quarter" idx="11"/>
          </p:nvPr>
        </p:nvSpPr>
        <p:spPr>
          <a:xfrm>
            <a:off x="2764639" y="6459786"/>
            <a:ext cx="3617103" cy="365125"/>
          </a:xfrm>
        </p:spPr>
        <p:txBody>
          <a:bodyPr/>
          <a:lstStyle/>
          <a:p>
            <a:r>
              <a:rPr lang="en-US" sz="825" dirty="0"/>
              <a:t>2017 CASBO Annual Conference &amp; California School Business Expo</a:t>
            </a:r>
          </a:p>
        </p:txBody>
      </p:sp>
    </p:spTree>
    <p:extLst>
      <p:ext uri="{BB962C8B-B14F-4D97-AF65-F5344CB8AC3E}">
        <p14:creationId xmlns:p14="http://schemas.microsoft.com/office/powerpoint/2010/main" val="1159191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Shape 1395"/>
          <p:cNvSpPr txBox="1">
            <a:spLocks noGrp="1"/>
          </p:cNvSpPr>
          <p:nvPr>
            <p:ph type="title"/>
          </p:nvPr>
        </p:nvSpPr>
        <p:spPr>
          <a:xfrm>
            <a:off x="311687" y="1037825"/>
            <a:ext cx="8520600" cy="430200"/>
          </a:xfrm>
          <a:prstGeom prst="rect">
            <a:avLst/>
          </a:prstGeom>
          <a:solidFill>
            <a:srgbClr val="0B5394"/>
          </a:solidFill>
        </p:spPr>
        <p:txBody>
          <a:bodyPr vert="horz" lIns="91425" tIns="91425" rIns="91425" bIns="91425" rtlCol="0" anchor="ctr" anchorCtr="0">
            <a:noAutofit/>
          </a:bodyPr>
          <a:lstStyle/>
          <a:p>
            <a:pPr algn="ctr"/>
            <a:r>
              <a:rPr lang="en" sz="2400" b="1">
                <a:solidFill>
                  <a:srgbClr val="FFFFFF"/>
                </a:solidFill>
                <a:latin typeface="Verdana"/>
                <a:ea typeface="Verdana"/>
                <a:cs typeface="Verdana"/>
                <a:sym typeface="Verdana"/>
              </a:rPr>
              <a:t>Goals, Actions, and Services Example</a:t>
            </a:r>
          </a:p>
        </p:txBody>
      </p:sp>
      <p:sp>
        <p:nvSpPr>
          <p:cNvPr id="1396" name="Shape 1396"/>
          <p:cNvSpPr txBox="1">
            <a:spLocks noGrp="1"/>
          </p:cNvSpPr>
          <p:nvPr>
            <p:ph type="body" idx="1"/>
          </p:nvPr>
        </p:nvSpPr>
        <p:spPr>
          <a:xfrm>
            <a:off x="539240" y="1991443"/>
            <a:ext cx="8091900" cy="3244499"/>
          </a:xfrm>
          <a:prstGeom prst="rect">
            <a:avLst/>
          </a:prstGeom>
        </p:spPr>
        <p:txBody>
          <a:bodyPr vert="horz" lIns="91425" tIns="91425" rIns="91425" bIns="91425" rtlCol="0" anchor="t" anchorCtr="0">
            <a:noAutofit/>
          </a:bodyPr>
          <a:lstStyle/>
          <a:p>
            <a:pPr>
              <a:buNone/>
            </a:pPr>
            <a:endParaRPr/>
          </a:p>
        </p:txBody>
      </p:sp>
      <p:pic>
        <p:nvPicPr>
          <p:cNvPr id="1397" name="Shape 1397"/>
          <p:cNvPicPr preferRelativeResize="0"/>
          <p:nvPr/>
        </p:nvPicPr>
        <p:blipFill rotWithShape="1">
          <a:blip r:embed="rId3">
            <a:alphaModFix/>
          </a:blip>
          <a:srcRect/>
          <a:stretch/>
        </p:blipFill>
        <p:spPr>
          <a:xfrm>
            <a:off x="371651" y="1482937"/>
            <a:ext cx="8570575" cy="4261524"/>
          </a:xfrm>
          <a:prstGeom prst="rect">
            <a:avLst/>
          </a:prstGeom>
          <a:noFill/>
          <a:ln>
            <a:noFill/>
          </a:ln>
        </p:spPr>
      </p:pic>
      <p:sp>
        <p:nvSpPr>
          <p:cNvPr id="1398" name="Shape 1398"/>
          <p:cNvSpPr txBox="1"/>
          <p:nvPr/>
        </p:nvSpPr>
        <p:spPr>
          <a:xfrm>
            <a:off x="5085148" y="1719286"/>
            <a:ext cx="2572500" cy="401400"/>
          </a:xfrm>
          <a:prstGeom prst="rect">
            <a:avLst/>
          </a:prstGeom>
          <a:solidFill>
            <a:srgbClr val="72A436"/>
          </a:solidFill>
          <a:ln>
            <a:noFill/>
          </a:ln>
        </p:spPr>
        <p:txBody>
          <a:bodyPr lIns="91425" tIns="91425" rIns="91425" bIns="91425" anchor="ctr" anchorCtr="0">
            <a:noAutofit/>
          </a:bodyPr>
          <a:lstStyle/>
          <a:p>
            <a:r>
              <a:rPr lang="en" sz="1100"/>
              <a:t>This goal covers basic services, teachers, curriculum, and facilities</a:t>
            </a:r>
          </a:p>
        </p:txBody>
      </p:sp>
      <p:sp>
        <p:nvSpPr>
          <p:cNvPr id="1399" name="Shape 1399"/>
          <p:cNvSpPr txBox="1"/>
          <p:nvPr/>
        </p:nvSpPr>
        <p:spPr>
          <a:xfrm>
            <a:off x="1246375" y="3189975"/>
            <a:ext cx="1440000" cy="1139100"/>
          </a:xfrm>
          <a:prstGeom prst="rect">
            <a:avLst/>
          </a:prstGeom>
          <a:solidFill>
            <a:srgbClr val="72A436"/>
          </a:solidFill>
          <a:ln>
            <a:noFill/>
          </a:ln>
        </p:spPr>
        <p:txBody>
          <a:bodyPr lIns="91425" tIns="91425" rIns="91425" bIns="91425" anchor="ctr" anchorCtr="0">
            <a:noAutofit/>
          </a:bodyPr>
          <a:lstStyle/>
          <a:p>
            <a:r>
              <a:rPr lang="en" sz="1100"/>
              <a:t>Use of state and local metrics and inclusion of needs as identified by a variety of stakeholders</a:t>
            </a:r>
          </a:p>
        </p:txBody>
      </p:sp>
      <p:cxnSp>
        <p:nvCxnSpPr>
          <p:cNvPr id="1400" name="Shape 1400"/>
          <p:cNvCxnSpPr>
            <a:endCxn id="1401" idx="1"/>
          </p:cNvCxnSpPr>
          <p:nvPr/>
        </p:nvCxnSpPr>
        <p:spPr>
          <a:xfrm>
            <a:off x="3026683" y="1829776"/>
            <a:ext cx="723299" cy="397800"/>
          </a:xfrm>
          <a:prstGeom prst="straightConnector1">
            <a:avLst/>
          </a:prstGeom>
          <a:noFill/>
          <a:ln w="28575" cap="flat" cmpd="sng">
            <a:solidFill>
              <a:srgbClr val="72A436"/>
            </a:solidFill>
            <a:prstDash val="solid"/>
            <a:round/>
            <a:headEnd type="none" w="lg" len="lg"/>
            <a:tailEnd type="none" w="lg" len="lg"/>
          </a:ln>
        </p:spPr>
      </p:cxnSp>
      <p:cxnSp>
        <p:nvCxnSpPr>
          <p:cNvPr id="1402" name="Shape 1402"/>
          <p:cNvCxnSpPr>
            <a:stCxn id="1399" idx="3"/>
          </p:cNvCxnSpPr>
          <p:nvPr/>
        </p:nvCxnSpPr>
        <p:spPr>
          <a:xfrm rot="10800000" flipH="1">
            <a:off x="2686375" y="3757725"/>
            <a:ext cx="453000" cy="1800"/>
          </a:xfrm>
          <a:prstGeom prst="straightConnector1">
            <a:avLst/>
          </a:prstGeom>
          <a:noFill/>
          <a:ln w="28575" cap="flat" cmpd="sng">
            <a:solidFill>
              <a:srgbClr val="72A436"/>
            </a:solidFill>
            <a:prstDash val="solid"/>
            <a:round/>
            <a:headEnd type="none" w="lg" len="lg"/>
            <a:tailEnd type="none" w="lg" len="lg"/>
          </a:ln>
        </p:spPr>
      </p:cxnSp>
      <p:cxnSp>
        <p:nvCxnSpPr>
          <p:cNvPr id="1403" name="Shape 1403"/>
          <p:cNvCxnSpPr>
            <a:stCxn id="1398" idx="2"/>
          </p:cNvCxnSpPr>
          <p:nvPr/>
        </p:nvCxnSpPr>
        <p:spPr>
          <a:xfrm flipH="1">
            <a:off x="6328198" y="2120686"/>
            <a:ext cx="43200" cy="279900"/>
          </a:xfrm>
          <a:prstGeom prst="straightConnector1">
            <a:avLst/>
          </a:prstGeom>
          <a:noFill/>
          <a:ln w="28575" cap="flat" cmpd="sng">
            <a:solidFill>
              <a:srgbClr val="72A436"/>
            </a:solidFill>
            <a:prstDash val="solid"/>
            <a:round/>
            <a:headEnd type="none" w="lg" len="lg"/>
            <a:tailEnd type="none" w="lg" len="lg"/>
          </a:ln>
        </p:spPr>
      </p:cxnSp>
      <p:sp>
        <p:nvSpPr>
          <p:cNvPr id="1404" name="Shape 1404"/>
          <p:cNvSpPr txBox="1"/>
          <p:nvPr/>
        </p:nvSpPr>
        <p:spPr>
          <a:xfrm>
            <a:off x="4025969" y="4357362"/>
            <a:ext cx="13200" cy="26100"/>
          </a:xfrm>
          <a:prstGeom prst="rect">
            <a:avLst/>
          </a:prstGeom>
          <a:noFill/>
          <a:ln>
            <a:noFill/>
          </a:ln>
        </p:spPr>
        <p:txBody>
          <a:bodyPr lIns="91425" tIns="91425" rIns="91425" bIns="91425" anchor="t" anchorCtr="0">
            <a:noAutofit/>
          </a:bodyPr>
          <a:lstStyle/>
          <a:p>
            <a:endParaRPr/>
          </a:p>
        </p:txBody>
      </p:sp>
      <p:sp>
        <p:nvSpPr>
          <p:cNvPr id="1405" name="Shape 1405"/>
          <p:cNvSpPr txBox="1"/>
          <p:nvPr/>
        </p:nvSpPr>
        <p:spPr>
          <a:xfrm>
            <a:off x="4075069" y="4545599"/>
            <a:ext cx="2427600" cy="177600"/>
          </a:xfrm>
          <a:prstGeom prst="rect">
            <a:avLst/>
          </a:prstGeom>
          <a:solidFill>
            <a:srgbClr val="72A436"/>
          </a:solidFill>
          <a:ln>
            <a:noFill/>
          </a:ln>
        </p:spPr>
        <p:txBody>
          <a:bodyPr lIns="91425" tIns="91425" rIns="91425" bIns="91425" anchor="ctr" anchorCtr="0">
            <a:noAutofit/>
          </a:bodyPr>
          <a:lstStyle/>
          <a:p>
            <a:r>
              <a:rPr lang="en" sz="1100"/>
              <a:t>Measures include closing of the gap</a:t>
            </a:r>
          </a:p>
        </p:txBody>
      </p:sp>
      <p:cxnSp>
        <p:nvCxnSpPr>
          <p:cNvPr id="1406" name="Shape 1406"/>
          <p:cNvCxnSpPr/>
          <p:nvPr/>
        </p:nvCxnSpPr>
        <p:spPr>
          <a:xfrm flipH="1">
            <a:off x="4729775" y="4705550"/>
            <a:ext cx="165600" cy="395400"/>
          </a:xfrm>
          <a:prstGeom prst="straightConnector1">
            <a:avLst/>
          </a:prstGeom>
          <a:noFill/>
          <a:ln w="28575" cap="flat" cmpd="sng">
            <a:solidFill>
              <a:srgbClr val="72A436"/>
            </a:solidFill>
            <a:prstDash val="solid"/>
            <a:round/>
            <a:headEnd type="none" w="lg" len="lg"/>
            <a:tailEnd type="none" w="lg" len="lg"/>
          </a:ln>
        </p:spPr>
      </p:cxnSp>
      <p:sp>
        <p:nvSpPr>
          <p:cNvPr id="1407" name="Shape 1407"/>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47</a:t>
            </a:fld>
            <a:endParaRPr lang="en"/>
          </a:p>
        </p:txBody>
      </p:sp>
      <p:sp>
        <p:nvSpPr>
          <p:cNvPr id="1408" name="Shape 1408"/>
          <p:cNvSpPr txBox="1"/>
          <p:nvPr/>
        </p:nvSpPr>
        <p:spPr>
          <a:xfrm>
            <a:off x="1827625" y="2350950"/>
            <a:ext cx="6922500" cy="355200"/>
          </a:xfrm>
          <a:prstGeom prst="rect">
            <a:avLst/>
          </a:prstGeom>
          <a:solidFill>
            <a:srgbClr val="EAD1DC"/>
          </a:solidFill>
          <a:ln>
            <a:noFill/>
          </a:ln>
        </p:spPr>
        <p:txBody>
          <a:bodyPr lIns="91425" tIns="91425" rIns="91425" bIns="91425" anchor="ctr" anchorCtr="0">
            <a:noAutofit/>
          </a:bodyPr>
          <a:lstStyle/>
          <a:p>
            <a:r>
              <a:rPr lang="en" sz="800" b="1">
                <a:latin typeface="Calibri"/>
                <a:ea typeface="Calibri"/>
                <a:cs typeface="Calibri"/>
                <a:sym typeface="Calibri"/>
              </a:rPr>
              <a:t>All students will receive high quality instruction in California English language arts, mathematics and Next Generation Science Standards (NGSS) from highly qualified teachers in 21st Century classrooms at safe clean and welcoming facilities to prepare them to be college and career ready upon graduation</a:t>
            </a:r>
            <a:r>
              <a:rPr lang="en" sz="800" b="1"/>
              <a:t>.</a:t>
            </a:r>
          </a:p>
        </p:txBody>
      </p:sp>
      <p:cxnSp>
        <p:nvCxnSpPr>
          <p:cNvPr id="1409" name="Shape 1409"/>
          <p:cNvCxnSpPr/>
          <p:nvPr/>
        </p:nvCxnSpPr>
        <p:spPr>
          <a:xfrm>
            <a:off x="6182600" y="4711000"/>
            <a:ext cx="114600" cy="360000"/>
          </a:xfrm>
          <a:prstGeom prst="straightConnector1">
            <a:avLst/>
          </a:prstGeom>
          <a:noFill/>
          <a:ln w="28575" cap="flat" cmpd="sng">
            <a:solidFill>
              <a:srgbClr val="72A436"/>
            </a:solidFill>
            <a:prstDash val="solid"/>
            <a:round/>
            <a:headEnd type="none" w="lg" len="lg"/>
            <a:tailEnd type="none" w="lg" len="lg"/>
          </a:ln>
        </p:spPr>
      </p:cxnSp>
      <p:cxnSp>
        <p:nvCxnSpPr>
          <p:cNvPr id="1410" name="Shape 1410"/>
          <p:cNvCxnSpPr>
            <a:stCxn id="1405" idx="3"/>
          </p:cNvCxnSpPr>
          <p:nvPr/>
        </p:nvCxnSpPr>
        <p:spPr>
          <a:xfrm>
            <a:off x="6502670" y="4634399"/>
            <a:ext cx="1545299" cy="414900"/>
          </a:xfrm>
          <a:prstGeom prst="straightConnector1">
            <a:avLst/>
          </a:prstGeom>
          <a:noFill/>
          <a:ln w="28575" cap="flat" cmpd="sng">
            <a:solidFill>
              <a:srgbClr val="72A436"/>
            </a:solidFill>
            <a:prstDash val="solid"/>
            <a:round/>
            <a:headEnd type="none" w="lg" len="lg"/>
            <a:tailEnd type="none" w="lg" len="lg"/>
          </a:ln>
        </p:spPr>
      </p:cxnSp>
      <p:sp>
        <p:nvSpPr>
          <p:cNvPr id="1411" name="Shape 1411"/>
          <p:cNvSpPr txBox="1"/>
          <p:nvPr/>
        </p:nvSpPr>
        <p:spPr>
          <a:xfrm>
            <a:off x="1827625" y="5503975"/>
            <a:ext cx="1627200" cy="177600"/>
          </a:xfrm>
          <a:prstGeom prst="rect">
            <a:avLst/>
          </a:prstGeom>
          <a:solidFill>
            <a:srgbClr val="EAD1DC"/>
          </a:solidFill>
          <a:ln>
            <a:noFill/>
          </a:ln>
        </p:spPr>
        <p:txBody>
          <a:bodyPr lIns="91425" tIns="91425" rIns="91425" bIns="91425" anchor="ctr" anchorCtr="0">
            <a:noAutofit/>
          </a:bodyPr>
          <a:lstStyle/>
          <a:p>
            <a:r>
              <a:rPr lang="en" sz="600" b="1"/>
              <a:t>73% of teachers self-report mastery of California Standards Curriculum on </a:t>
            </a:r>
          </a:p>
        </p:txBody>
      </p:sp>
      <p:sp>
        <p:nvSpPr>
          <p:cNvPr id="1412" name="Shape 1412"/>
          <p:cNvSpPr txBox="1"/>
          <p:nvPr/>
        </p:nvSpPr>
        <p:spPr>
          <a:xfrm>
            <a:off x="3512875" y="5512225"/>
            <a:ext cx="1669500" cy="177600"/>
          </a:xfrm>
          <a:prstGeom prst="rect">
            <a:avLst/>
          </a:prstGeom>
          <a:solidFill>
            <a:srgbClr val="EAD1DC"/>
          </a:solidFill>
          <a:ln>
            <a:noFill/>
          </a:ln>
        </p:spPr>
        <p:txBody>
          <a:bodyPr lIns="91425" tIns="91425" rIns="91425" bIns="91425" anchor="ctr" anchorCtr="0">
            <a:noAutofit/>
          </a:bodyPr>
          <a:lstStyle/>
          <a:p>
            <a:r>
              <a:rPr lang="en" sz="600" b="1"/>
              <a:t>85% of teachers will self-report mastery of California Standards Curriculum</a:t>
            </a:r>
            <a:r>
              <a:rPr lang="en" sz="600"/>
              <a:t> </a:t>
            </a:r>
          </a:p>
        </p:txBody>
      </p:sp>
      <p:sp>
        <p:nvSpPr>
          <p:cNvPr id="1413" name="Shape 1413"/>
          <p:cNvSpPr txBox="1"/>
          <p:nvPr/>
        </p:nvSpPr>
        <p:spPr>
          <a:xfrm>
            <a:off x="5240425" y="5503975"/>
            <a:ext cx="1678200" cy="194100"/>
          </a:xfrm>
          <a:prstGeom prst="rect">
            <a:avLst/>
          </a:prstGeom>
          <a:solidFill>
            <a:srgbClr val="EAD1DC"/>
          </a:solidFill>
          <a:ln>
            <a:noFill/>
          </a:ln>
        </p:spPr>
        <p:txBody>
          <a:bodyPr lIns="91425" tIns="91425" rIns="91425" bIns="91425" anchor="ctr" anchorCtr="0">
            <a:noAutofit/>
          </a:bodyPr>
          <a:lstStyle/>
          <a:p>
            <a:pPr>
              <a:buClr>
                <a:srgbClr val="000000"/>
              </a:buClr>
              <a:buSzPct val="183333"/>
            </a:pPr>
            <a:r>
              <a:rPr lang="en" sz="600" b="1">
                <a:solidFill>
                  <a:srgbClr val="000000"/>
                </a:solidFill>
              </a:rPr>
              <a:t>90% of teachers will self-report mastery of California Standards Curriculum</a:t>
            </a:r>
            <a:r>
              <a:rPr lang="en" sz="600">
                <a:solidFill>
                  <a:srgbClr val="000000"/>
                </a:solidFill>
              </a:rPr>
              <a:t> </a:t>
            </a:r>
          </a:p>
        </p:txBody>
      </p:sp>
      <p:sp>
        <p:nvSpPr>
          <p:cNvPr id="1414" name="Shape 1414"/>
          <p:cNvSpPr txBox="1"/>
          <p:nvPr/>
        </p:nvSpPr>
        <p:spPr>
          <a:xfrm>
            <a:off x="6976675" y="5512225"/>
            <a:ext cx="1669500" cy="177600"/>
          </a:xfrm>
          <a:prstGeom prst="rect">
            <a:avLst/>
          </a:prstGeom>
          <a:solidFill>
            <a:srgbClr val="EAD1DC"/>
          </a:solidFill>
          <a:ln>
            <a:noFill/>
          </a:ln>
        </p:spPr>
        <p:txBody>
          <a:bodyPr lIns="91425" tIns="91425" rIns="91425" bIns="91425" anchor="ctr" anchorCtr="0">
            <a:noAutofit/>
          </a:bodyPr>
          <a:lstStyle/>
          <a:p>
            <a:pPr>
              <a:buClr>
                <a:srgbClr val="000000"/>
              </a:buClr>
              <a:buSzPct val="183333"/>
            </a:pPr>
            <a:r>
              <a:rPr lang="en" sz="600" b="1">
                <a:solidFill>
                  <a:srgbClr val="000000"/>
                </a:solidFill>
              </a:rPr>
              <a:t>95% of teachers will self-report mastery of California Standards Curriculum</a:t>
            </a:r>
            <a:r>
              <a:rPr lang="en" sz="600">
                <a:solidFill>
                  <a:srgbClr val="000000"/>
                </a:solidFill>
              </a:rPr>
              <a:t> </a:t>
            </a:r>
          </a:p>
        </p:txBody>
      </p:sp>
      <p:sp>
        <p:nvSpPr>
          <p:cNvPr id="22"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512655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cxnSp>
        <p:nvCxnSpPr>
          <p:cNvPr id="1470" name="Shape 1470"/>
          <p:cNvCxnSpPr/>
          <p:nvPr/>
        </p:nvCxnSpPr>
        <p:spPr>
          <a:xfrm flipH="1">
            <a:off x="5077575" y="5166025"/>
            <a:ext cx="124800" cy="471000"/>
          </a:xfrm>
          <a:prstGeom prst="straightConnector1">
            <a:avLst/>
          </a:prstGeom>
          <a:noFill/>
          <a:ln w="9525" cap="flat" cmpd="sng">
            <a:solidFill>
              <a:srgbClr val="FF0000"/>
            </a:solidFill>
            <a:prstDash val="solid"/>
            <a:round/>
            <a:headEnd type="none" w="lg" len="lg"/>
            <a:tailEnd type="none" w="lg" len="lg"/>
          </a:ln>
        </p:spPr>
      </p:cxnSp>
      <p:pic>
        <p:nvPicPr>
          <p:cNvPr id="1471" name="Shape 1471"/>
          <p:cNvPicPr preferRelativeResize="0"/>
          <p:nvPr/>
        </p:nvPicPr>
        <p:blipFill>
          <a:blip r:embed="rId3">
            <a:alphaModFix/>
          </a:blip>
          <a:stretch>
            <a:fillRect/>
          </a:stretch>
        </p:blipFill>
        <p:spPr>
          <a:xfrm>
            <a:off x="457200" y="1676400"/>
            <a:ext cx="8114624" cy="4572000"/>
          </a:xfrm>
          <a:prstGeom prst="rect">
            <a:avLst/>
          </a:prstGeom>
          <a:noFill/>
          <a:ln>
            <a:noFill/>
          </a:ln>
        </p:spPr>
      </p:pic>
      <p:sp>
        <p:nvSpPr>
          <p:cNvPr id="1472" name="Shape 1472"/>
          <p:cNvSpPr txBox="1"/>
          <p:nvPr/>
        </p:nvSpPr>
        <p:spPr>
          <a:xfrm>
            <a:off x="5375" y="2895600"/>
            <a:ext cx="3152300" cy="246475"/>
          </a:xfrm>
          <a:prstGeom prst="rect">
            <a:avLst/>
          </a:prstGeom>
          <a:solidFill>
            <a:srgbClr val="72A436"/>
          </a:solidFill>
          <a:ln>
            <a:noFill/>
          </a:ln>
        </p:spPr>
        <p:txBody>
          <a:bodyPr lIns="91425" tIns="91425" rIns="91425" bIns="91425" anchor="ctr" anchorCtr="0">
            <a:noAutofit/>
          </a:bodyPr>
          <a:lstStyle/>
          <a:p>
            <a:r>
              <a:rPr lang="en" sz="800" b="1" dirty="0">
                <a:latin typeface="Calibri"/>
                <a:ea typeface="Calibri"/>
                <a:cs typeface="Calibri"/>
                <a:sym typeface="Calibri"/>
              </a:rPr>
              <a:t>Action may seem to serve all but be “principally directed” to meet subgroup needs</a:t>
            </a:r>
          </a:p>
        </p:txBody>
      </p:sp>
      <p:cxnSp>
        <p:nvCxnSpPr>
          <p:cNvPr id="1473" name="Shape 1473"/>
          <p:cNvCxnSpPr>
            <a:stCxn id="1472" idx="3"/>
          </p:cNvCxnSpPr>
          <p:nvPr/>
        </p:nvCxnSpPr>
        <p:spPr>
          <a:xfrm>
            <a:off x="3157675" y="3018838"/>
            <a:ext cx="645700" cy="78963"/>
          </a:xfrm>
          <a:prstGeom prst="straightConnector1">
            <a:avLst/>
          </a:prstGeom>
          <a:noFill/>
          <a:ln w="19050" cap="flat" cmpd="sng">
            <a:solidFill>
              <a:srgbClr val="72A436"/>
            </a:solidFill>
            <a:prstDash val="solid"/>
            <a:round/>
            <a:headEnd type="none" w="lg" len="lg"/>
            <a:tailEnd type="none" w="lg" len="lg"/>
          </a:ln>
        </p:spPr>
      </p:cxnSp>
      <p:sp>
        <p:nvSpPr>
          <p:cNvPr id="1474" name="Shape 1474"/>
          <p:cNvSpPr txBox="1"/>
          <p:nvPr/>
        </p:nvSpPr>
        <p:spPr>
          <a:xfrm>
            <a:off x="3599250" y="4813650"/>
            <a:ext cx="2232000" cy="158400"/>
          </a:xfrm>
          <a:prstGeom prst="rect">
            <a:avLst/>
          </a:prstGeom>
          <a:solidFill>
            <a:srgbClr val="72A436"/>
          </a:solidFill>
          <a:ln>
            <a:noFill/>
          </a:ln>
        </p:spPr>
        <p:txBody>
          <a:bodyPr lIns="91425" tIns="91425" rIns="91425" bIns="91425" anchor="ctr" anchorCtr="0">
            <a:noAutofit/>
          </a:bodyPr>
          <a:lstStyle/>
          <a:p>
            <a:r>
              <a:rPr lang="en" sz="800" b="1">
                <a:latin typeface="Calibri"/>
                <a:ea typeface="Calibri"/>
                <a:cs typeface="Calibri"/>
                <a:sym typeface="Calibri"/>
              </a:rPr>
              <a:t>Show increased costs and other funding sources</a:t>
            </a:r>
          </a:p>
        </p:txBody>
      </p:sp>
      <p:cxnSp>
        <p:nvCxnSpPr>
          <p:cNvPr id="1475" name="Shape 1475"/>
          <p:cNvCxnSpPr/>
          <p:nvPr/>
        </p:nvCxnSpPr>
        <p:spPr>
          <a:xfrm flipH="1">
            <a:off x="4531825" y="4972050"/>
            <a:ext cx="173100" cy="194100"/>
          </a:xfrm>
          <a:prstGeom prst="straightConnector1">
            <a:avLst/>
          </a:prstGeom>
          <a:noFill/>
          <a:ln w="19050" cap="flat" cmpd="sng">
            <a:solidFill>
              <a:srgbClr val="72A436"/>
            </a:solidFill>
            <a:prstDash val="solid"/>
            <a:round/>
            <a:headEnd type="none" w="lg" len="lg"/>
            <a:tailEnd type="none" w="lg" len="lg"/>
          </a:ln>
        </p:spPr>
      </p:cxnSp>
      <p:sp>
        <p:nvSpPr>
          <p:cNvPr id="1476" name="Shape 1476"/>
          <p:cNvSpPr/>
          <p:nvPr/>
        </p:nvSpPr>
        <p:spPr>
          <a:xfrm>
            <a:off x="5375" y="1040275"/>
            <a:ext cx="9144000" cy="572700"/>
          </a:xfrm>
          <a:prstGeom prst="rect">
            <a:avLst/>
          </a:prstGeom>
          <a:solidFill>
            <a:srgbClr val="0B5394"/>
          </a:solidFill>
          <a:ln>
            <a:noFill/>
          </a:ln>
        </p:spPr>
        <p:txBody>
          <a:bodyPr lIns="91425" tIns="91425" rIns="91425" bIns="91425" anchor="ctr" anchorCtr="0">
            <a:noAutofit/>
          </a:bodyPr>
          <a:lstStyle/>
          <a:p>
            <a:endParaRPr/>
          </a:p>
        </p:txBody>
      </p:sp>
      <p:sp>
        <p:nvSpPr>
          <p:cNvPr id="1477" name="Shape 1477"/>
          <p:cNvSpPr txBox="1">
            <a:spLocks noGrp="1"/>
          </p:cNvSpPr>
          <p:nvPr>
            <p:ph type="title"/>
          </p:nvPr>
        </p:nvSpPr>
        <p:spPr>
          <a:xfrm>
            <a:off x="0" y="1040275"/>
            <a:ext cx="9144000" cy="572700"/>
          </a:xfrm>
          <a:prstGeom prst="rect">
            <a:avLst/>
          </a:prstGeom>
        </p:spPr>
        <p:txBody>
          <a:bodyPr vert="horz" lIns="91425" tIns="91425" rIns="91425" bIns="91425" rtlCol="0" anchor="t" anchorCtr="0">
            <a:noAutofit/>
          </a:bodyPr>
          <a:lstStyle/>
          <a:p>
            <a:pPr algn="ctr">
              <a:buClr>
                <a:schemeClr val="dk1"/>
              </a:buClr>
              <a:buSzPct val="39285"/>
            </a:pPr>
            <a:r>
              <a:rPr lang="en" b="1" dirty="0">
                <a:solidFill>
                  <a:srgbClr val="FFFFFF"/>
                </a:solidFill>
                <a:latin typeface="Verdana"/>
                <a:ea typeface="Verdana"/>
                <a:cs typeface="Verdana"/>
                <a:sym typeface="Verdana"/>
              </a:rPr>
              <a:t>Goals, Actions, and </a:t>
            </a:r>
            <a:r>
              <a:rPr lang="en" b="1" dirty="0" smtClean="0">
                <a:solidFill>
                  <a:srgbClr val="FFFFFF"/>
                </a:solidFill>
                <a:latin typeface="Verdana"/>
                <a:ea typeface="Verdana"/>
                <a:cs typeface="Verdana"/>
                <a:sym typeface="Verdana"/>
              </a:rPr>
              <a:t>Services Example</a:t>
            </a:r>
            <a:endParaRPr lang="en" b="1" dirty="0">
              <a:solidFill>
                <a:srgbClr val="FFFFFF"/>
              </a:solidFill>
              <a:latin typeface="Verdana"/>
              <a:ea typeface="Verdana"/>
              <a:cs typeface="Verdana"/>
              <a:sym typeface="Verdana"/>
            </a:endParaRPr>
          </a:p>
        </p:txBody>
      </p:sp>
      <p:sp>
        <p:nvSpPr>
          <p:cNvPr id="1478" name="Shape 1478"/>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48</a:t>
            </a:fld>
            <a:endParaRPr lang="en"/>
          </a:p>
        </p:txBody>
      </p:sp>
      <p:sp>
        <p:nvSpPr>
          <p:cNvPr id="1480" name="Shape 1480"/>
          <p:cNvSpPr txBox="1"/>
          <p:nvPr/>
        </p:nvSpPr>
        <p:spPr>
          <a:xfrm>
            <a:off x="1394875" y="5322325"/>
            <a:ext cx="1762800" cy="158400"/>
          </a:xfrm>
          <a:prstGeom prst="rect">
            <a:avLst/>
          </a:prstGeom>
          <a:solidFill>
            <a:srgbClr val="EAD1DC"/>
          </a:solidFill>
          <a:ln>
            <a:noFill/>
          </a:ln>
        </p:spPr>
        <p:txBody>
          <a:bodyPr lIns="91425" tIns="91425" rIns="91425" bIns="91425" anchor="ctr" anchorCtr="0">
            <a:noAutofit/>
          </a:bodyPr>
          <a:lstStyle/>
          <a:p>
            <a:r>
              <a:rPr lang="en" sz="800" b="1">
                <a:latin typeface="Calibri"/>
                <a:ea typeface="Calibri"/>
                <a:cs typeface="Calibri"/>
                <a:sym typeface="Calibri"/>
              </a:rPr>
              <a:t>LCFF Supplemental / Title I</a:t>
            </a:r>
          </a:p>
        </p:txBody>
      </p:sp>
      <p:sp>
        <p:nvSpPr>
          <p:cNvPr id="1481" name="Shape 1481"/>
          <p:cNvSpPr txBox="1"/>
          <p:nvPr/>
        </p:nvSpPr>
        <p:spPr>
          <a:xfrm>
            <a:off x="3926250" y="5300100"/>
            <a:ext cx="1808100" cy="158400"/>
          </a:xfrm>
          <a:prstGeom prst="rect">
            <a:avLst/>
          </a:prstGeom>
          <a:solidFill>
            <a:srgbClr val="EAD1DC"/>
          </a:solidFill>
          <a:ln>
            <a:noFill/>
          </a:ln>
        </p:spPr>
        <p:txBody>
          <a:bodyPr lIns="91425" tIns="91425" rIns="91425" bIns="91425" anchor="ctr" anchorCtr="0">
            <a:noAutofit/>
          </a:bodyPr>
          <a:lstStyle/>
          <a:p>
            <a:r>
              <a:rPr lang="en" sz="800" b="1">
                <a:latin typeface="Calibri"/>
                <a:ea typeface="Calibri"/>
                <a:cs typeface="Calibri"/>
                <a:sym typeface="Calibri"/>
              </a:rPr>
              <a:t>LCFF Supplemental / Title I</a:t>
            </a:r>
          </a:p>
        </p:txBody>
      </p:sp>
      <p:sp>
        <p:nvSpPr>
          <p:cNvPr id="1482" name="Shape 1482"/>
          <p:cNvSpPr txBox="1"/>
          <p:nvPr/>
        </p:nvSpPr>
        <p:spPr>
          <a:xfrm>
            <a:off x="6451175" y="5300100"/>
            <a:ext cx="1898400" cy="158400"/>
          </a:xfrm>
          <a:prstGeom prst="rect">
            <a:avLst/>
          </a:prstGeom>
          <a:solidFill>
            <a:srgbClr val="EAD1DC"/>
          </a:solidFill>
          <a:ln>
            <a:noFill/>
          </a:ln>
        </p:spPr>
        <p:txBody>
          <a:bodyPr lIns="91425" tIns="91425" rIns="91425" bIns="91425" anchor="ctr" anchorCtr="0">
            <a:noAutofit/>
          </a:bodyPr>
          <a:lstStyle/>
          <a:p>
            <a:pPr>
              <a:buClr>
                <a:schemeClr val="dk1"/>
              </a:buClr>
              <a:buSzPct val="137500"/>
            </a:pPr>
            <a:r>
              <a:rPr lang="en" sz="800" b="1">
                <a:solidFill>
                  <a:schemeClr val="dk1"/>
                </a:solidFill>
                <a:latin typeface="Calibri"/>
                <a:ea typeface="Calibri"/>
                <a:cs typeface="Calibri"/>
                <a:sym typeface="Calibri"/>
              </a:rPr>
              <a:t>LCFF Supplemental / Title I</a:t>
            </a:r>
          </a:p>
        </p:txBody>
      </p:sp>
      <p:sp>
        <p:nvSpPr>
          <p:cNvPr id="1483" name="Shape 1483"/>
          <p:cNvSpPr txBox="1"/>
          <p:nvPr/>
        </p:nvSpPr>
        <p:spPr>
          <a:xfrm>
            <a:off x="504575" y="4560325"/>
            <a:ext cx="2607900" cy="101100"/>
          </a:xfrm>
          <a:prstGeom prst="rect">
            <a:avLst/>
          </a:prstGeom>
          <a:solidFill>
            <a:srgbClr val="EAD1DC"/>
          </a:solidFill>
          <a:ln>
            <a:noFill/>
          </a:ln>
        </p:spPr>
        <p:txBody>
          <a:bodyPr lIns="91425" tIns="91425" rIns="91425" bIns="91425" anchor="ctr" anchorCtr="0">
            <a:noAutofit/>
          </a:bodyPr>
          <a:lstStyle/>
          <a:p>
            <a:r>
              <a:rPr lang="en" sz="800" b="1">
                <a:latin typeface="Calibri"/>
                <a:ea typeface="Calibri"/>
                <a:cs typeface="Calibri"/>
                <a:sym typeface="Calibri"/>
              </a:rPr>
              <a:t>and Professional Development contract</a:t>
            </a:r>
          </a:p>
        </p:txBody>
      </p:sp>
      <p:sp>
        <p:nvSpPr>
          <p:cNvPr id="1484" name="Shape 1484"/>
          <p:cNvSpPr txBox="1"/>
          <p:nvPr/>
        </p:nvSpPr>
        <p:spPr>
          <a:xfrm>
            <a:off x="3237250" y="4560325"/>
            <a:ext cx="2439000" cy="101100"/>
          </a:xfrm>
          <a:prstGeom prst="rect">
            <a:avLst/>
          </a:prstGeom>
          <a:solidFill>
            <a:srgbClr val="EAD1DC"/>
          </a:solidFill>
          <a:ln>
            <a:noFill/>
          </a:ln>
        </p:spPr>
        <p:txBody>
          <a:bodyPr lIns="91425" tIns="91425" rIns="91425" bIns="91425" anchor="ctr" anchorCtr="0">
            <a:noAutofit/>
          </a:bodyPr>
          <a:lstStyle/>
          <a:p>
            <a:pPr>
              <a:buClr>
                <a:schemeClr val="dk1"/>
              </a:buClr>
              <a:buSzPct val="137500"/>
            </a:pPr>
            <a:r>
              <a:rPr lang="en" sz="800" b="1">
                <a:solidFill>
                  <a:schemeClr val="dk1"/>
                </a:solidFill>
                <a:latin typeface="Calibri"/>
                <a:ea typeface="Calibri"/>
                <a:cs typeface="Calibri"/>
                <a:sym typeface="Calibri"/>
              </a:rPr>
              <a:t>and Professional Development contract</a:t>
            </a:r>
          </a:p>
        </p:txBody>
      </p:sp>
      <p:sp>
        <p:nvSpPr>
          <p:cNvPr id="1485" name="Shape 1485"/>
          <p:cNvSpPr txBox="1"/>
          <p:nvPr/>
        </p:nvSpPr>
        <p:spPr>
          <a:xfrm>
            <a:off x="5828050" y="4560325"/>
            <a:ext cx="2439000" cy="101100"/>
          </a:xfrm>
          <a:prstGeom prst="rect">
            <a:avLst/>
          </a:prstGeom>
          <a:solidFill>
            <a:srgbClr val="EAD1DC"/>
          </a:solidFill>
          <a:ln>
            <a:noFill/>
          </a:ln>
        </p:spPr>
        <p:txBody>
          <a:bodyPr lIns="91425" tIns="91425" rIns="91425" bIns="91425" anchor="ctr" anchorCtr="0">
            <a:noAutofit/>
          </a:bodyPr>
          <a:lstStyle/>
          <a:p>
            <a:r>
              <a:rPr lang="en" sz="800" b="1">
                <a:solidFill>
                  <a:schemeClr val="dk1"/>
                </a:solidFill>
                <a:latin typeface="Calibri"/>
                <a:ea typeface="Calibri"/>
                <a:cs typeface="Calibri"/>
                <a:sym typeface="Calibri"/>
              </a:rPr>
              <a:t>and Professional Development contract</a:t>
            </a:r>
          </a:p>
        </p:txBody>
      </p:sp>
      <p:sp>
        <p:nvSpPr>
          <p:cNvPr id="19"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782991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Shape 1490"/>
          <p:cNvSpPr txBox="1">
            <a:spLocks noGrp="1"/>
          </p:cNvSpPr>
          <p:nvPr>
            <p:ph type="sldNum" idx="12"/>
          </p:nvPr>
        </p:nvSpPr>
        <p:spPr>
          <a:xfrm>
            <a:off x="8229600" y="5624513"/>
            <a:ext cx="685700" cy="273900"/>
          </a:xfrm>
          <a:prstGeom prst="rect">
            <a:avLst/>
          </a:prstGeom>
        </p:spPr>
        <p:txBody>
          <a:bodyPr vert="horz" lIns="91425" tIns="45700" rIns="91425" bIns="45700" rtlCol="0" anchor="ctr" anchorCtr="0">
            <a:noAutofit/>
          </a:bodyPr>
          <a:lstStyle/>
          <a:p>
            <a:fld id="{00000000-1234-1234-1234-123412341234}" type="slidenum">
              <a:rPr lang="en"/>
              <a:pPr/>
              <a:t>49</a:t>
            </a:fld>
            <a:endParaRPr lang="en" dirty="0"/>
          </a:p>
        </p:txBody>
      </p:sp>
      <p:pic>
        <p:nvPicPr>
          <p:cNvPr id="1491" name="Shape 1491"/>
          <p:cNvPicPr preferRelativeResize="0"/>
          <p:nvPr/>
        </p:nvPicPr>
        <p:blipFill>
          <a:blip r:embed="rId3">
            <a:alphaModFix/>
          </a:blip>
          <a:stretch>
            <a:fillRect/>
          </a:stretch>
        </p:blipFill>
        <p:spPr>
          <a:xfrm>
            <a:off x="204500" y="2233075"/>
            <a:ext cx="8688675" cy="2751799"/>
          </a:xfrm>
          <a:prstGeom prst="rect">
            <a:avLst/>
          </a:prstGeom>
          <a:noFill/>
          <a:ln>
            <a:noFill/>
          </a:ln>
        </p:spPr>
      </p:pic>
      <p:sp>
        <p:nvSpPr>
          <p:cNvPr id="1494" name="Shape 1494"/>
          <p:cNvSpPr/>
          <p:nvPr/>
        </p:nvSpPr>
        <p:spPr>
          <a:xfrm rot="10800000" flipH="1">
            <a:off x="838200" y="1019760"/>
            <a:ext cx="7476300" cy="749100"/>
          </a:xfrm>
          <a:prstGeom prst="parallelogram">
            <a:avLst>
              <a:gd name="adj" fmla="val 44596"/>
            </a:avLst>
          </a:prstGeom>
          <a:solidFill>
            <a:srgbClr val="0B5394"/>
          </a:solidFill>
          <a:ln>
            <a:noFill/>
          </a:ln>
        </p:spPr>
        <p:txBody>
          <a:bodyPr lIns="91425" tIns="91425" rIns="91425" bIns="91425" anchor="ctr" anchorCtr="0">
            <a:noAutofit/>
          </a:bodyPr>
          <a:lstStyle/>
          <a:p>
            <a:endParaRPr/>
          </a:p>
        </p:txBody>
      </p:sp>
      <p:sp>
        <p:nvSpPr>
          <p:cNvPr id="1496" name="Shape 1496"/>
          <p:cNvSpPr txBox="1">
            <a:spLocks noGrp="1"/>
          </p:cNvSpPr>
          <p:nvPr>
            <p:ph type="title"/>
          </p:nvPr>
        </p:nvSpPr>
        <p:spPr>
          <a:xfrm>
            <a:off x="1295400" y="1195702"/>
            <a:ext cx="7946400" cy="572700"/>
          </a:xfrm>
          <a:prstGeom prst="rect">
            <a:avLst/>
          </a:prstGeom>
          <a:solidFill>
            <a:srgbClr val="000000">
              <a:alpha val="0"/>
            </a:srgbClr>
          </a:solidFill>
        </p:spPr>
        <p:txBody>
          <a:bodyPr vert="horz" lIns="91425" tIns="91425" rIns="91425" bIns="91425" rtlCol="0" anchor="ctr" anchorCtr="0">
            <a:noAutofit/>
          </a:bodyPr>
          <a:lstStyle/>
          <a:p>
            <a:pPr>
              <a:spcBef>
                <a:spcPts val="0"/>
              </a:spcBef>
            </a:pPr>
            <a:r>
              <a:rPr lang="en" sz="2800" b="1">
                <a:solidFill>
                  <a:schemeClr val="lt1"/>
                </a:solidFill>
                <a:latin typeface="Verdana"/>
                <a:ea typeface="Verdana"/>
                <a:cs typeface="Verdana"/>
                <a:sym typeface="Verdana"/>
              </a:rPr>
              <a:t>Revised LCAP Template</a:t>
            </a:r>
          </a:p>
        </p:txBody>
      </p:sp>
      <p:sp>
        <p:nvSpPr>
          <p:cNvPr id="1497" name="Shape 1497"/>
          <p:cNvSpPr/>
          <p:nvPr/>
        </p:nvSpPr>
        <p:spPr>
          <a:xfrm>
            <a:off x="4152600" y="5153550"/>
            <a:ext cx="561600" cy="561600"/>
          </a:xfrm>
          <a:prstGeom prst="rect">
            <a:avLst/>
          </a:prstGeom>
          <a:solidFill>
            <a:schemeClr val="lt2"/>
          </a:solidFill>
          <a:ln>
            <a:noFill/>
          </a:ln>
        </p:spPr>
        <p:txBody>
          <a:bodyPr lIns="91425" tIns="91425" rIns="91425" bIns="91425" anchor="ctr" anchorCtr="0">
            <a:noAutofit/>
          </a:bodyPr>
          <a:lstStyle/>
          <a:p>
            <a:endParaRPr/>
          </a:p>
        </p:txBody>
      </p:sp>
      <p:sp>
        <p:nvSpPr>
          <p:cNvPr id="1499" name="Shape 1499"/>
          <p:cNvSpPr/>
          <p:nvPr/>
        </p:nvSpPr>
        <p:spPr>
          <a:xfrm>
            <a:off x="204500" y="2693950"/>
            <a:ext cx="8710800" cy="353400"/>
          </a:xfrm>
          <a:prstGeom prst="rect">
            <a:avLst/>
          </a:prstGeom>
          <a:noFill/>
          <a:ln w="28575" cap="flat" cmpd="sng">
            <a:solidFill>
              <a:srgbClr val="EEB500"/>
            </a:solidFill>
            <a:prstDash val="solid"/>
            <a:round/>
            <a:headEnd type="none" w="med" len="med"/>
            <a:tailEnd type="none" w="med" len="med"/>
          </a:ln>
        </p:spPr>
        <p:txBody>
          <a:bodyPr lIns="91425" tIns="91425" rIns="91425" bIns="91425" anchor="ctr" anchorCtr="0">
            <a:noAutofit/>
          </a:bodyPr>
          <a:lstStyle/>
          <a:p>
            <a:endParaRPr/>
          </a:p>
        </p:txBody>
      </p:sp>
      <p:cxnSp>
        <p:nvCxnSpPr>
          <p:cNvPr id="1500" name="Shape 1500"/>
          <p:cNvCxnSpPr/>
          <p:nvPr/>
        </p:nvCxnSpPr>
        <p:spPr>
          <a:xfrm flipH="1">
            <a:off x="1846350" y="2233075"/>
            <a:ext cx="2290500" cy="443400"/>
          </a:xfrm>
          <a:prstGeom prst="straightConnector1">
            <a:avLst/>
          </a:prstGeom>
          <a:noFill/>
          <a:ln w="9525" cap="flat" cmpd="sng">
            <a:solidFill>
              <a:srgbClr val="EEB500"/>
            </a:solidFill>
            <a:prstDash val="solid"/>
            <a:round/>
            <a:headEnd type="none" w="lg" len="lg"/>
            <a:tailEnd type="triangle" w="lg" len="lg"/>
          </a:ln>
        </p:spPr>
      </p:cxnSp>
      <p:sp>
        <p:nvSpPr>
          <p:cNvPr id="1501" name="Shape 1501"/>
          <p:cNvSpPr txBox="1"/>
          <p:nvPr/>
        </p:nvSpPr>
        <p:spPr>
          <a:xfrm>
            <a:off x="4136850" y="2038450"/>
            <a:ext cx="850800" cy="423300"/>
          </a:xfrm>
          <a:prstGeom prst="rect">
            <a:avLst/>
          </a:prstGeom>
          <a:solidFill>
            <a:srgbClr val="EEB500"/>
          </a:solidFill>
          <a:ln>
            <a:noFill/>
          </a:ln>
        </p:spPr>
        <p:txBody>
          <a:bodyPr lIns="91425" tIns="91425" rIns="91425" bIns="91425" anchor="ctr" anchorCtr="0">
            <a:noAutofit/>
          </a:bodyPr>
          <a:lstStyle/>
          <a:p>
            <a:pPr algn="ctr"/>
            <a:r>
              <a:rPr lang="en"/>
              <a:t>New</a:t>
            </a:r>
          </a:p>
        </p:txBody>
      </p:sp>
      <p:cxnSp>
        <p:nvCxnSpPr>
          <p:cNvPr id="1502" name="Shape 1502"/>
          <p:cNvCxnSpPr>
            <a:stCxn id="1501" idx="2"/>
            <a:endCxn id="1499" idx="0"/>
          </p:cNvCxnSpPr>
          <p:nvPr/>
        </p:nvCxnSpPr>
        <p:spPr>
          <a:xfrm flipH="1">
            <a:off x="4559850" y="2461750"/>
            <a:ext cx="2400" cy="232200"/>
          </a:xfrm>
          <a:prstGeom prst="straightConnector1">
            <a:avLst/>
          </a:prstGeom>
          <a:noFill/>
          <a:ln w="9525" cap="flat" cmpd="sng">
            <a:solidFill>
              <a:srgbClr val="EEB500"/>
            </a:solidFill>
            <a:prstDash val="solid"/>
            <a:round/>
            <a:headEnd type="none" w="lg" len="lg"/>
            <a:tailEnd type="triangle" w="lg" len="lg"/>
          </a:ln>
        </p:spPr>
      </p:cxnSp>
      <p:cxnSp>
        <p:nvCxnSpPr>
          <p:cNvPr id="1503" name="Shape 1503"/>
          <p:cNvCxnSpPr>
            <a:stCxn id="1501" idx="3"/>
          </p:cNvCxnSpPr>
          <p:nvPr/>
        </p:nvCxnSpPr>
        <p:spPr>
          <a:xfrm>
            <a:off x="4987650" y="2250100"/>
            <a:ext cx="2525700" cy="442800"/>
          </a:xfrm>
          <a:prstGeom prst="straightConnector1">
            <a:avLst/>
          </a:prstGeom>
          <a:noFill/>
          <a:ln w="9525" cap="flat" cmpd="sng">
            <a:solidFill>
              <a:srgbClr val="EEB500"/>
            </a:solidFill>
            <a:prstDash val="solid"/>
            <a:round/>
            <a:headEnd type="none" w="lg" len="lg"/>
            <a:tailEnd type="triangle" w="lg" len="lg"/>
          </a:ln>
        </p:spPr>
      </p:cxnSp>
      <p:sp>
        <p:nvSpPr>
          <p:cNvPr id="15" name="Footer Placeholder 4"/>
          <p:cNvSpPr>
            <a:spLocks noGrp="1"/>
          </p:cNvSpPr>
          <p:nvPr>
            <p:ph type="ftr" sz="quarter" idx="11"/>
          </p:nvPr>
        </p:nvSpPr>
        <p:spPr>
          <a:xfrm>
            <a:off x="2764639" y="6459786"/>
            <a:ext cx="3617103" cy="365125"/>
          </a:xfrm>
        </p:spPr>
        <p:txBody>
          <a:bodyPr/>
          <a:lstStyle/>
          <a:p>
            <a:r>
              <a:rPr lang="en-US" sz="825" dirty="0"/>
              <a:t>2017 CASBO Annual Conference &amp; California School Business Expo</a:t>
            </a:r>
          </a:p>
        </p:txBody>
      </p:sp>
    </p:spTree>
    <p:extLst>
      <p:ext uri="{BB962C8B-B14F-4D97-AF65-F5344CB8AC3E}">
        <p14:creationId xmlns:p14="http://schemas.microsoft.com/office/powerpoint/2010/main" val="42466386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0" y="1031850"/>
            <a:ext cx="9144000" cy="558600"/>
          </a:xfrm>
          <a:prstGeom prst="rect">
            <a:avLst/>
          </a:prstGeom>
          <a:solidFill>
            <a:srgbClr val="F1C232"/>
          </a:solidFill>
        </p:spPr>
        <p:txBody>
          <a:bodyPr vert="horz" lIns="91425" tIns="91425" rIns="91425" bIns="91425" rtlCol="0" anchor="b" anchorCtr="0">
            <a:noAutofit/>
          </a:bodyPr>
          <a:lstStyle/>
          <a:p>
            <a:pPr algn="ctr"/>
            <a:r>
              <a:rPr lang="en" sz="2200" b="1">
                <a:solidFill>
                  <a:srgbClr val="000000"/>
                </a:solidFill>
                <a:latin typeface="Verdana"/>
                <a:ea typeface="Verdana"/>
                <a:cs typeface="Verdana"/>
                <a:sym typeface="Verdana"/>
              </a:rPr>
              <a:t>What are the expectations in a 3-year inclusive plan?</a:t>
            </a:r>
          </a:p>
        </p:txBody>
      </p:sp>
      <p:graphicFrame>
        <p:nvGraphicFramePr>
          <p:cNvPr id="303" name="Shape 303"/>
          <p:cNvGraphicFramePr/>
          <p:nvPr/>
        </p:nvGraphicFramePr>
        <p:xfrm>
          <a:off x="489375" y="1713450"/>
          <a:ext cx="8266000" cy="3668820"/>
        </p:xfrm>
        <a:graphic>
          <a:graphicData uri="http://schemas.openxmlformats.org/drawingml/2006/table">
            <a:tbl>
              <a:tblPr>
                <a:noFill/>
              </a:tblPr>
              <a:tblGrid>
                <a:gridCol w="2567200">
                  <a:extLst>
                    <a:ext uri="{9D8B030D-6E8A-4147-A177-3AD203B41FA5}">
                      <a16:colId xmlns:a16="http://schemas.microsoft.com/office/drawing/2014/main" val="20000"/>
                    </a:ext>
                  </a:extLst>
                </a:gridCol>
                <a:gridCol w="1899600">
                  <a:extLst>
                    <a:ext uri="{9D8B030D-6E8A-4147-A177-3AD203B41FA5}">
                      <a16:colId xmlns:a16="http://schemas.microsoft.com/office/drawing/2014/main" val="20001"/>
                    </a:ext>
                  </a:extLst>
                </a:gridCol>
                <a:gridCol w="1899600">
                  <a:extLst>
                    <a:ext uri="{9D8B030D-6E8A-4147-A177-3AD203B41FA5}">
                      <a16:colId xmlns:a16="http://schemas.microsoft.com/office/drawing/2014/main" val="20002"/>
                    </a:ext>
                  </a:extLst>
                </a:gridCol>
                <a:gridCol w="1899600">
                  <a:extLst>
                    <a:ext uri="{9D8B030D-6E8A-4147-A177-3AD203B41FA5}">
                      <a16:colId xmlns:a16="http://schemas.microsoft.com/office/drawing/2014/main" val="20003"/>
                    </a:ext>
                  </a:extLst>
                </a:gridCol>
              </a:tblGrid>
              <a:tr h="381000">
                <a:tc>
                  <a:txBody>
                    <a:bodyPr/>
                    <a:lstStyle/>
                    <a:p>
                      <a:pPr lvl="0" rtl="0">
                        <a:lnSpc>
                          <a:spcPct val="115000"/>
                        </a:lnSpc>
                        <a:spcBef>
                          <a:spcPts val="0"/>
                        </a:spcBef>
                        <a:buNone/>
                      </a:pPr>
                      <a:r>
                        <a:rPr lang="en">
                          <a:solidFill>
                            <a:schemeClr val="dk1"/>
                          </a:solidFill>
                        </a:rPr>
                        <a:t>LCAP Components</a:t>
                      </a:r>
                    </a:p>
                  </a:txBody>
                  <a:tcPr marL="91425" marR="91425" marT="91425" marB="91425" anchor="ctr">
                    <a:solidFill>
                      <a:srgbClr val="D9D9D9"/>
                    </a:solidFill>
                  </a:tcPr>
                </a:tc>
                <a:tc>
                  <a:txBody>
                    <a:bodyPr/>
                    <a:lstStyle/>
                    <a:p>
                      <a:pPr lvl="0" algn="ctr" rtl="0">
                        <a:spcBef>
                          <a:spcPts val="0"/>
                        </a:spcBef>
                        <a:buNone/>
                      </a:pPr>
                      <a:r>
                        <a:rPr lang="en"/>
                        <a:t>Year 1</a:t>
                      </a:r>
                    </a:p>
                  </a:txBody>
                  <a:tcPr marL="91425" marR="91425" marT="91425" marB="91425" anchor="ctr">
                    <a:solidFill>
                      <a:srgbClr val="D9D9D9"/>
                    </a:solidFill>
                  </a:tcPr>
                </a:tc>
                <a:tc>
                  <a:txBody>
                    <a:bodyPr/>
                    <a:lstStyle/>
                    <a:p>
                      <a:pPr lvl="0" algn="ctr" rtl="0">
                        <a:spcBef>
                          <a:spcPts val="0"/>
                        </a:spcBef>
                        <a:buNone/>
                      </a:pPr>
                      <a:r>
                        <a:rPr lang="en"/>
                        <a:t>Year 2</a:t>
                      </a:r>
                    </a:p>
                  </a:txBody>
                  <a:tcPr marL="91425" marR="91425" marT="91425" marB="91425" anchor="ctr">
                    <a:solidFill>
                      <a:srgbClr val="D9D9D9"/>
                    </a:solidFill>
                  </a:tcPr>
                </a:tc>
                <a:tc>
                  <a:txBody>
                    <a:bodyPr/>
                    <a:lstStyle/>
                    <a:p>
                      <a:pPr lvl="0" algn="ctr" rtl="0">
                        <a:spcBef>
                          <a:spcPts val="0"/>
                        </a:spcBef>
                        <a:buNone/>
                      </a:pPr>
                      <a:r>
                        <a:rPr lang="en"/>
                        <a:t>Year 3</a:t>
                      </a:r>
                    </a:p>
                  </a:txBody>
                  <a:tcPr marL="91425" marR="91425" marT="91425" marB="91425" anchor="ctr">
                    <a:solidFill>
                      <a:srgbClr val="D9D9D9"/>
                    </a:solidFill>
                  </a:tcPr>
                </a:tc>
                <a:extLst>
                  <a:ext uri="{0D108BD9-81ED-4DB2-BD59-A6C34878D82A}">
                    <a16:rowId xmlns:a16="http://schemas.microsoft.com/office/drawing/2014/main" val="10000"/>
                  </a:ext>
                </a:extLst>
              </a:tr>
              <a:tr h="381000">
                <a:tc>
                  <a:txBody>
                    <a:bodyPr/>
                    <a:lstStyle/>
                    <a:p>
                      <a:pPr lvl="0" rtl="0">
                        <a:lnSpc>
                          <a:spcPct val="115000"/>
                        </a:lnSpc>
                        <a:spcBef>
                          <a:spcPts val="0"/>
                        </a:spcBef>
                        <a:buClr>
                          <a:schemeClr val="dk1"/>
                        </a:buClr>
                        <a:buSzPct val="78571"/>
                        <a:buFont typeface="Arial"/>
                        <a:buNone/>
                      </a:pPr>
                      <a:r>
                        <a:rPr lang="en">
                          <a:solidFill>
                            <a:schemeClr val="dk1"/>
                          </a:solidFill>
                        </a:rPr>
                        <a:t>Plan Summary</a:t>
                      </a:r>
                    </a:p>
                  </a:txBody>
                  <a:tcPr marL="91425" marR="91425" marT="91425" marB="91425" anchor="ctr">
                    <a:solidFill>
                      <a:srgbClr val="D9D9D9"/>
                    </a:solidFill>
                  </a:tcPr>
                </a:tc>
                <a:tc>
                  <a:txBody>
                    <a:bodyPr/>
                    <a:lstStyle/>
                    <a:p>
                      <a:pPr lvl="0" rtl="0">
                        <a:spcBef>
                          <a:spcPts val="0"/>
                        </a:spcBef>
                        <a:buNone/>
                      </a:pPr>
                      <a:r>
                        <a:rPr lang="en" sz="1200"/>
                        <a:t>Yearly</a:t>
                      </a:r>
                    </a:p>
                  </a:txBody>
                  <a:tcPr marL="91425" marR="91425" marT="91425" marB="91425"/>
                </a:tc>
                <a:tc>
                  <a:txBody>
                    <a:bodyPr/>
                    <a:lstStyle/>
                    <a:p>
                      <a:pPr lvl="0" rtl="0">
                        <a:spcBef>
                          <a:spcPts val="0"/>
                        </a:spcBef>
                        <a:buNone/>
                      </a:pPr>
                      <a:r>
                        <a:rPr lang="en" sz="1200"/>
                        <a:t>Yearly</a:t>
                      </a:r>
                    </a:p>
                  </a:txBody>
                  <a:tcPr marL="91425" marR="91425" marT="91425" marB="91425"/>
                </a:tc>
                <a:tc>
                  <a:txBody>
                    <a:bodyPr/>
                    <a:lstStyle/>
                    <a:p>
                      <a:pPr lvl="0" rtl="0">
                        <a:spcBef>
                          <a:spcPts val="0"/>
                        </a:spcBef>
                        <a:buNone/>
                      </a:pPr>
                      <a:r>
                        <a:rPr lang="en" sz="1200"/>
                        <a:t>Yearly</a:t>
                      </a:r>
                    </a:p>
                  </a:txBody>
                  <a:tcPr marL="91425" marR="91425" marT="91425" marB="91425"/>
                </a:tc>
                <a:extLst>
                  <a:ext uri="{0D108BD9-81ED-4DB2-BD59-A6C34878D82A}">
                    <a16:rowId xmlns:a16="http://schemas.microsoft.com/office/drawing/2014/main" val="10001"/>
                  </a:ext>
                </a:extLst>
              </a:tr>
              <a:tr h="381000">
                <a:tc>
                  <a:txBody>
                    <a:bodyPr/>
                    <a:lstStyle/>
                    <a:p>
                      <a:pPr lvl="0" rtl="0">
                        <a:lnSpc>
                          <a:spcPct val="115000"/>
                        </a:lnSpc>
                        <a:spcBef>
                          <a:spcPts val="0"/>
                        </a:spcBef>
                        <a:buClr>
                          <a:schemeClr val="dk1"/>
                        </a:buClr>
                        <a:buSzPct val="78571"/>
                        <a:buFont typeface="Arial"/>
                        <a:buNone/>
                      </a:pPr>
                      <a:r>
                        <a:rPr lang="en">
                          <a:solidFill>
                            <a:schemeClr val="dk1"/>
                          </a:solidFill>
                        </a:rPr>
                        <a:t>Budget Summary</a:t>
                      </a:r>
                    </a:p>
                  </a:txBody>
                  <a:tcPr marL="91425" marR="91425" marT="91425" marB="91425" anchor="ctr">
                    <a:solidFill>
                      <a:srgbClr val="D9D9D9"/>
                    </a:solidFill>
                  </a:tcPr>
                </a:tc>
                <a:tc>
                  <a:txBody>
                    <a:bodyPr/>
                    <a:lstStyle/>
                    <a:p>
                      <a:pPr lvl="0" rtl="0">
                        <a:spcBef>
                          <a:spcPts val="0"/>
                        </a:spcBef>
                        <a:buClr>
                          <a:schemeClr val="dk1"/>
                        </a:buClr>
                        <a:buSzPct val="91666"/>
                        <a:buFont typeface="Arial"/>
                        <a:buNone/>
                      </a:pPr>
                      <a:r>
                        <a:rPr lang="en" sz="1200">
                          <a:solidFill>
                            <a:schemeClr val="dk1"/>
                          </a:solidFill>
                        </a:rPr>
                        <a:t>Yearly</a:t>
                      </a:r>
                    </a:p>
                  </a:txBody>
                  <a:tcPr marL="91425" marR="91425" marT="91425" marB="91425"/>
                </a:tc>
                <a:tc>
                  <a:txBody>
                    <a:bodyPr/>
                    <a:lstStyle/>
                    <a:p>
                      <a:pPr lvl="0" rtl="0">
                        <a:spcBef>
                          <a:spcPts val="0"/>
                        </a:spcBef>
                        <a:buClr>
                          <a:schemeClr val="dk1"/>
                        </a:buClr>
                        <a:buSzPct val="91666"/>
                        <a:buFont typeface="Arial"/>
                        <a:buNone/>
                      </a:pPr>
                      <a:r>
                        <a:rPr lang="en" sz="1200">
                          <a:solidFill>
                            <a:schemeClr val="dk1"/>
                          </a:solidFill>
                        </a:rPr>
                        <a:t>Yearly</a:t>
                      </a:r>
                    </a:p>
                  </a:txBody>
                  <a:tcPr marL="91425" marR="91425" marT="91425" marB="91425"/>
                </a:tc>
                <a:tc>
                  <a:txBody>
                    <a:bodyPr/>
                    <a:lstStyle/>
                    <a:p>
                      <a:pPr lvl="0" rtl="0">
                        <a:spcBef>
                          <a:spcPts val="0"/>
                        </a:spcBef>
                        <a:buClr>
                          <a:schemeClr val="dk1"/>
                        </a:buClr>
                        <a:buSzPct val="91666"/>
                        <a:buFont typeface="Arial"/>
                        <a:buNone/>
                      </a:pPr>
                      <a:r>
                        <a:rPr lang="en" sz="1200">
                          <a:solidFill>
                            <a:schemeClr val="dk1"/>
                          </a:solidFill>
                        </a:rPr>
                        <a:t>Yearly</a:t>
                      </a:r>
                    </a:p>
                  </a:txBody>
                  <a:tcPr marL="91425" marR="91425" marT="91425" marB="91425"/>
                </a:tc>
                <a:extLst>
                  <a:ext uri="{0D108BD9-81ED-4DB2-BD59-A6C34878D82A}">
                    <a16:rowId xmlns:a16="http://schemas.microsoft.com/office/drawing/2014/main" val="10002"/>
                  </a:ext>
                </a:extLst>
              </a:tr>
              <a:tr h="381000">
                <a:tc>
                  <a:txBody>
                    <a:bodyPr/>
                    <a:lstStyle/>
                    <a:p>
                      <a:pPr lvl="0" rtl="0">
                        <a:lnSpc>
                          <a:spcPct val="115000"/>
                        </a:lnSpc>
                        <a:spcBef>
                          <a:spcPts val="0"/>
                        </a:spcBef>
                        <a:buClr>
                          <a:schemeClr val="dk1"/>
                        </a:buClr>
                        <a:buSzPct val="78571"/>
                        <a:buFont typeface="Arial"/>
                        <a:buNone/>
                      </a:pPr>
                      <a:r>
                        <a:rPr lang="en">
                          <a:solidFill>
                            <a:schemeClr val="dk1"/>
                          </a:solidFill>
                        </a:rPr>
                        <a:t>Annual Update</a:t>
                      </a:r>
                    </a:p>
                  </a:txBody>
                  <a:tcPr marL="91425" marR="91425" marT="91425" marB="91425" anchor="ctr">
                    <a:solidFill>
                      <a:srgbClr val="D9D9D9"/>
                    </a:solidFill>
                  </a:tcPr>
                </a:tc>
                <a:tc>
                  <a:txBody>
                    <a:bodyPr/>
                    <a:lstStyle/>
                    <a:p>
                      <a:pPr lvl="0" rtl="0">
                        <a:spcBef>
                          <a:spcPts val="0"/>
                        </a:spcBef>
                        <a:buClr>
                          <a:schemeClr val="dk1"/>
                        </a:buClr>
                        <a:buSzPct val="91666"/>
                        <a:buFont typeface="Arial"/>
                        <a:buNone/>
                      </a:pPr>
                      <a:r>
                        <a:rPr lang="en" sz="1200">
                          <a:solidFill>
                            <a:schemeClr val="dk1"/>
                          </a:solidFill>
                        </a:rPr>
                        <a:t>Yearly</a:t>
                      </a:r>
                    </a:p>
                  </a:txBody>
                  <a:tcPr marL="91425" marR="91425" marT="91425" marB="91425"/>
                </a:tc>
                <a:tc>
                  <a:txBody>
                    <a:bodyPr/>
                    <a:lstStyle/>
                    <a:p>
                      <a:pPr lvl="0" rtl="0">
                        <a:spcBef>
                          <a:spcPts val="0"/>
                        </a:spcBef>
                        <a:buClr>
                          <a:schemeClr val="dk1"/>
                        </a:buClr>
                        <a:buSzPct val="91666"/>
                        <a:buFont typeface="Arial"/>
                        <a:buNone/>
                      </a:pPr>
                      <a:r>
                        <a:rPr lang="en" sz="1200">
                          <a:solidFill>
                            <a:schemeClr val="dk1"/>
                          </a:solidFill>
                        </a:rPr>
                        <a:t>Yearly</a:t>
                      </a:r>
                    </a:p>
                  </a:txBody>
                  <a:tcPr marL="91425" marR="91425" marT="91425" marB="91425"/>
                </a:tc>
                <a:tc>
                  <a:txBody>
                    <a:bodyPr/>
                    <a:lstStyle/>
                    <a:p>
                      <a:pPr lvl="0" rtl="0">
                        <a:spcBef>
                          <a:spcPts val="0"/>
                        </a:spcBef>
                        <a:buClr>
                          <a:schemeClr val="dk1"/>
                        </a:buClr>
                        <a:buSzPct val="91666"/>
                        <a:buFont typeface="Arial"/>
                        <a:buNone/>
                      </a:pPr>
                      <a:r>
                        <a:rPr lang="en" sz="1200">
                          <a:solidFill>
                            <a:schemeClr val="dk1"/>
                          </a:solidFill>
                        </a:rPr>
                        <a:t>Yearly</a:t>
                      </a:r>
                    </a:p>
                  </a:txBody>
                  <a:tcPr marL="91425" marR="91425" marT="91425" marB="91425"/>
                </a:tc>
                <a:extLst>
                  <a:ext uri="{0D108BD9-81ED-4DB2-BD59-A6C34878D82A}">
                    <a16:rowId xmlns:a16="http://schemas.microsoft.com/office/drawing/2014/main" val="10003"/>
                  </a:ext>
                </a:extLst>
              </a:tr>
              <a:tr h="381000">
                <a:tc>
                  <a:txBody>
                    <a:bodyPr/>
                    <a:lstStyle/>
                    <a:p>
                      <a:pPr lvl="0" rtl="0">
                        <a:lnSpc>
                          <a:spcPct val="115000"/>
                        </a:lnSpc>
                        <a:spcBef>
                          <a:spcPts val="0"/>
                        </a:spcBef>
                        <a:buClr>
                          <a:schemeClr val="dk1"/>
                        </a:buClr>
                        <a:buSzPct val="78571"/>
                        <a:buFont typeface="Arial"/>
                        <a:buNone/>
                      </a:pPr>
                      <a:r>
                        <a:rPr lang="en">
                          <a:solidFill>
                            <a:schemeClr val="dk1"/>
                          </a:solidFill>
                        </a:rPr>
                        <a:t>Stakeholder Engagement </a:t>
                      </a:r>
                    </a:p>
                  </a:txBody>
                  <a:tcPr marL="91425" marR="91425" marT="91425" marB="91425" anchor="ctr">
                    <a:solidFill>
                      <a:srgbClr val="D9D9D9"/>
                    </a:solidFill>
                  </a:tcPr>
                </a:tc>
                <a:tc>
                  <a:txBody>
                    <a:bodyPr/>
                    <a:lstStyle/>
                    <a:p>
                      <a:pPr lvl="0" rtl="0">
                        <a:lnSpc>
                          <a:spcPct val="115000"/>
                        </a:lnSpc>
                        <a:spcBef>
                          <a:spcPts val="0"/>
                        </a:spcBef>
                        <a:buNone/>
                      </a:pPr>
                      <a:r>
                        <a:rPr lang="en" sz="1200">
                          <a:solidFill>
                            <a:schemeClr val="dk1"/>
                          </a:solidFill>
                        </a:rPr>
                        <a:t>Yearly, no historical narrative to be kept</a:t>
                      </a:r>
                    </a:p>
                  </a:txBody>
                  <a:tcPr marL="91425" marR="91425" marT="91425" marB="91425"/>
                </a:tc>
                <a:tc>
                  <a:txBody>
                    <a:bodyPr/>
                    <a:lstStyle/>
                    <a:p>
                      <a:pPr lvl="0" rtl="0">
                        <a:lnSpc>
                          <a:spcPct val="115000"/>
                        </a:lnSpc>
                        <a:spcBef>
                          <a:spcPts val="0"/>
                        </a:spcBef>
                        <a:buClr>
                          <a:schemeClr val="dk1"/>
                        </a:buClr>
                        <a:buSzPct val="91666"/>
                        <a:buFont typeface="Arial"/>
                        <a:buNone/>
                      </a:pPr>
                      <a:r>
                        <a:rPr lang="en" sz="1200">
                          <a:solidFill>
                            <a:schemeClr val="dk1"/>
                          </a:solidFill>
                        </a:rPr>
                        <a:t>Yearly, no historical narrative to be kept</a:t>
                      </a:r>
                    </a:p>
                  </a:txBody>
                  <a:tcPr marL="91425" marR="91425" marT="91425" marB="91425"/>
                </a:tc>
                <a:tc>
                  <a:txBody>
                    <a:bodyPr/>
                    <a:lstStyle/>
                    <a:p>
                      <a:pPr lvl="0" rtl="0">
                        <a:lnSpc>
                          <a:spcPct val="115000"/>
                        </a:lnSpc>
                        <a:spcBef>
                          <a:spcPts val="0"/>
                        </a:spcBef>
                        <a:buClr>
                          <a:schemeClr val="dk1"/>
                        </a:buClr>
                        <a:buSzPct val="91666"/>
                        <a:buFont typeface="Arial"/>
                        <a:buNone/>
                      </a:pPr>
                      <a:r>
                        <a:rPr lang="en" sz="1200">
                          <a:solidFill>
                            <a:schemeClr val="dk1"/>
                          </a:solidFill>
                        </a:rPr>
                        <a:t>Yearly, no historical narrative to be kept</a:t>
                      </a:r>
                    </a:p>
                  </a:txBody>
                  <a:tcPr marL="91425" marR="91425" marT="91425" marB="91425"/>
                </a:tc>
                <a:extLst>
                  <a:ext uri="{0D108BD9-81ED-4DB2-BD59-A6C34878D82A}">
                    <a16:rowId xmlns:a16="http://schemas.microsoft.com/office/drawing/2014/main" val="10004"/>
                  </a:ext>
                </a:extLst>
              </a:tr>
              <a:tr h="381000">
                <a:tc>
                  <a:txBody>
                    <a:bodyPr/>
                    <a:lstStyle/>
                    <a:p>
                      <a:pPr lvl="0" rtl="0">
                        <a:lnSpc>
                          <a:spcPct val="115000"/>
                        </a:lnSpc>
                        <a:spcBef>
                          <a:spcPts val="0"/>
                        </a:spcBef>
                        <a:buClr>
                          <a:schemeClr val="dk1"/>
                        </a:buClr>
                        <a:buSzPct val="78571"/>
                        <a:buFont typeface="Arial"/>
                        <a:buNone/>
                      </a:pPr>
                      <a:r>
                        <a:rPr lang="en">
                          <a:solidFill>
                            <a:schemeClr val="dk1"/>
                          </a:solidFill>
                        </a:rPr>
                        <a:t>Goals, Actions, &amp; Services</a:t>
                      </a:r>
                    </a:p>
                  </a:txBody>
                  <a:tcPr marL="91425" marR="91425" marT="91425" marB="91425" anchor="ctr">
                    <a:solidFill>
                      <a:srgbClr val="D9D9D9"/>
                    </a:solidFill>
                  </a:tcPr>
                </a:tc>
                <a:tc>
                  <a:txBody>
                    <a:bodyPr/>
                    <a:lstStyle/>
                    <a:p>
                      <a:pPr lvl="0" rtl="0">
                        <a:spcBef>
                          <a:spcPts val="0"/>
                        </a:spcBef>
                        <a:buNone/>
                      </a:pPr>
                      <a:r>
                        <a:rPr lang="en" sz="1200"/>
                        <a:t>Written for 3 years</a:t>
                      </a:r>
                    </a:p>
                  </a:txBody>
                  <a:tcPr marL="91425" marR="91425" marT="91425" marB="91425"/>
                </a:tc>
                <a:tc gridSpan="2">
                  <a:txBody>
                    <a:bodyPr/>
                    <a:lstStyle/>
                    <a:p>
                      <a:pPr lvl="0" rtl="0">
                        <a:spcBef>
                          <a:spcPts val="0"/>
                        </a:spcBef>
                        <a:buNone/>
                      </a:pPr>
                      <a:r>
                        <a:rPr lang="en" sz="1200"/>
                        <a:t>Changes to plan could include a change to a specific goal, adding an action, modifying an action, discontinuing an action - all based on review of data/metrics and indicators</a:t>
                      </a:r>
                    </a:p>
                  </a:txBody>
                  <a:tcPr marL="91425" marR="91425" marT="91425" marB="91425"/>
                </a:tc>
                <a:tc hMerge="1">
                  <a:txBody>
                    <a:bodyPr/>
                    <a:lstStyle/>
                    <a:p>
                      <a:endParaRPr lang="en-US"/>
                    </a:p>
                  </a:txBody>
                  <a:tcPr/>
                </a:tc>
                <a:extLst>
                  <a:ext uri="{0D108BD9-81ED-4DB2-BD59-A6C34878D82A}">
                    <a16:rowId xmlns:a16="http://schemas.microsoft.com/office/drawing/2014/main" val="10005"/>
                  </a:ext>
                </a:extLst>
              </a:tr>
              <a:tr h="381000">
                <a:tc>
                  <a:txBody>
                    <a:bodyPr/>
                    <a:lstStyle/>
                    <a:p>
                      <a:pPr lvl="0" rtl="0">
                        <a:lnSpc>
                          <a:spcPct val="115000"/>
                        </a:lnSpc>
                        <a:spcBef>
                          <a:spcPts val="0"/>
                        </a:spcBef>
                        <a:buClr>
                          <a:schemeClr val="dk1"/>
                        </a:buClr>
                        <a:buSzPct val="78571"/>
                        <a:buFont typeface="Arial"/>
                        <a:buNone/>
                      </a:pPr>
                      <a:r>
                        <a:rPr lang="en">
                          <a:solidFill>
                            <a:schemeClr val="dk1"/>
                          </a:solidFill>
                        </a:rPr>
                        <a:t>Demonstration of Increased/Improved Services</a:t>
                      </a:r>
                    </a:p>
                  </a:txBody>
                  <a:tcPr marL="91425" marR="91425" marT="91425" marB="91425" anchor="ctr">
                    <a:solidFill>
                      <a:srgbClr val="D9D9D9"/>
                    </a:solidFill>
                  </a:tcPr>
                </a:tc>
                <a:tc>
                  <a:txBody>
                    <a:bodyPr/>
                    <a:lstStyle/>
                    <a:p>
                      <a:pPr lvl="0" rtl="0">
                        <a:lnSpc>
                          <a:spcPct val="115000"/>
                        </a:lnSpc>
                        <a:spcBef>
                          <a:spcPts val="0"/>
                        </a:spcBef>
                        <a:buNone/>
                      </a:pPr>
                      <a:r>
                        <a:rPr lang="en" sz="1200">
                          <a:solidFill>
                            <a:schemeClr val="dk1"/>
                          </a:solidFill>
                        </a:rPr>
                        <a:t>Yearly, historical context kept over 3 years</a:t>
                      </a:r>
                    </a:p>
                  </a:txBody>
                  <a:tcPr marL="91425" marR="91425" marT="91425" marB="91425"/>
                </a:tc>
                <a:tc>
                  <a:txBody>
                    <a:bodyPr/>
                    <a:lstStyle/>
                    <a:p>
                      <a:pPr lvl="0" rtl="0">
                        <a:lnSpc>
                          <a:spcPct val="115000"/>
                        </a:lnSpc>
                        <a:spcBef>
                          <a:spcPts val="0"/>
                        </a:spcBef>
                        <a:buClr>
                          <a:schemeClr val="dk1"/>
                        </a:buClr>
                        <a:buSzPct val="91666"/>
                        <a:buFont typeface="Arial"/>
                        <a:buNone/>
                      </a:pPr>
                      <a:r>
                        <a:rPr lang="en" sz="1200">
                          <a:solidFill>
                            <a:schemeClr val="dk1"/>
                          </a:solidFill>
                        </a:rPr>
                        <a:t>Yearly, historical context kept over 3 years</a:t>
                      </a:r>
                    </a:p>
                  </a:txBody>
                  <a:tcPr marL="91425" marR="91425" marT="91425" marB="91425"/>
                </a:tc>
                <a:tc>
                  <a:txBody>
                    <a:bodyPr/>
                    <a:lstStyle/>
                    <a:p>
                      <a:pPr lvl="0" rtl="0">
                        <a:lnSpc>
                          <a:spcPct val="115000"/>
                        </a:lnSpc>
                        <a:spcBef>
                          <a:spcPts val="0"/>
                        </a:spcBef>
                        <a:buClr>
                          <a:schemeClr val="dk1"/>
                        </a:buClr>
                        <a:buSzPct val="91666"/>
                        <a:buFont typeface="Arial"/>
                        <a:buNone/>
                      </a:pPr>
                      <a:r>
                        <a:rPr lang="en" sz="1200">
                          <a:solidFill>
                            <a:schemeClr val="dk1"/>
                          </a:solidFill>
                        </a:rPr>
                        <a:t>Yearly, historical context kept over 3 years</a:t>
                      </a:r>
                    </a:p>
                  </a:txBody>
                  <a:tcPr marL="91425" marR="91425" marT="91425" marB="91425"/>
                </a:tc>
                <a:extLst>
                  <a:ext uri="{0D108BD9-81ED-4DB2-BD59-A6C34878D82A}">
                    <a16:rowId xmlns:a16="http://schemas.microsoft.com/office/drawing/2014/main" val="10006"/>
                  </a:ext>
                </a:extLst>
              </a:tr>
            </a:tbl>
          </a:graphicData>
        </a:graphic>
      </p:graphicFrame>
      <p:sp>
        <p:nvSpPr>
          <p:cNvPr id="304" name="Shape 304"/>
          <p:cNvSpPr txBox="1">
            <a:spLocks noGrp="1"/>
          </p:cNvSpPr>
          <p:nvPr>
            <p:ph type="sldNum" idx="12"/>
          </p:nvPr>
        </p:nvSpPr>
        <p:spPr>
          <a:xfrm>
            <a:off x="8839200" y="5520467"/>
            <a:ext cx="304800" cy="186510"/>
          </a:xfrm>
          <a:prstGeom prst="rect">
            <a:avLst/>
          </a:prstGeom>
        </p:spPr>
        <p:txBody>
          <a:bodyPr vert="horz" lIns="91425" tIns="91425" rIns="91425" bIns="91425" rtlCol="0" anchor="ctr" anchorCtr="0">
            <a:noAutofit/>
          </a:bodyPr>
          <a:lstStyle/>
          <a:p>
            <a:fld id="{00000000-1234-1234-1234-123412341234}" type="slidenum">
              <a:rPr lang="en"/>
              <a:pPr/>
              <a:t>5</a:t>
            </a:fld>
            <a:endParaRPr lang="en" dirty="0"/>
          </a:p>
        </p:txBody>
      </p:sp>
      <p:sp>
        <p:nvSpPr>
          <p:cNvPr id="5"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20914127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Shape 1540"/>
          <p:cNvSpPr/>
          <p:nvPr/>
        </p:nvSpPr>
        <p:spPr>
          <a:xfrm>
            <a:off x="5375" y="1040275"/>
            <a:ext cx="9144000" cy="572700"/>
          </a:xfrm>
          <a:prstGeom prst="rect">
            <a:avLst/>
          </a:prstGeom>
          <a:solidFill>
            <a:srgbClr val="0B5394"/>
          </a:solidFill>
          <a:ln>
            <a:noFill/>
          </a:ln>
        </p:spPr>
        <p:txBody>
          <a:bodyPr lIns="91425" tIns="91425" rIns="91425" bIns="91425" anchor="ctr" anchorCtr="0">
            <a:noAutofit/>
          </a:bodyPr>
          <a:lstStyle/>
          <a:p>
            <a:endParaRPr/>
          </a:p>
        </p:txBody>
      </p:sp>
      <p:sp>
        <p:nvSpPr>
          <p:cNvPr id="1541" name="Shape 1541"/>
          <p:cNvSpPr txBox="1">
            <a:spLocks noGrp="1"/>
          </p:cNvSpPr>
          <p:nvPr>
            <p:ph type="title"/>
          </p:nvPr>
        </p:nvSpPr>
        <p:spPr>
          <a:xfrm>
            <a:off x="0" y="1040275"/>
            <a:ext cx="9144000" cy="572700"/>
          </a:xfrm>
          <a:prstGeom prst="rect">
            <a:avLst/>
          </a:prstGeom>
        </p:spPr>
        <p:txBody>
          <a:bodyPr vert="horz" lIns="91425" tIns="91425" rIns="91425" bIns="91425" rtlCol="0" anchor="t" anchorCtr="0">
            <a:noAutofit/>
          </a:bodyPr>
          <a:lstStyle/>
          <a:p>
            <a:pPr algn="ctr">
              <a:buClr>
                <a:schemeClr val="dk1"/>
              </a:buClr>
              <a:buSzPct val="39285"/>
            </a:pPr>
            <a:r>
              <a:rPr lang="en" b="1">
                <a:solidFill>
                  <a:srgbClr val="FFFFFF"/>
                </a:solidFill>
                <a:latin typeface="Verdana"/>
                <a:ea typeface="Verdana"/>
                <a:cs typeface="Verdana"/>
                <a:sym typeface="Verdana"/>
              </a:rPr>
              <a:t>Goals, Actions, and Services Example</a:t>
            </a:r>
          </a:p>
        </p:txBody>
      </p:sp>
      <p:sp>
        <p:nvSpPr>
          <p:cNvPr id="1542" name="Shape 1542"/>
          <p:cNvSpPr txBox="1">
            <a:spLocks noGrp="1"/>
          </p:cNvSpPr>
          <p:nvPr>
            <p:ph type="body" idx="1"/>
          </p:nvPr>
        </p:nvSpPr>
        <p:spPr>
          <a:xfrm>
            <a:off x="311700" y="2009725"/>
            <a:ext cx="8520600" cy="3416400"/>
          </a:xfrm>
          <a:prstGeom prst="rect">
            <a:avLst/>
          </a:prstGeom>
        </p:spPr>
        <p:txBody>
          <a:bodyPr vert="horz" lIns="91425" tIns="91425" rIns="91425" bIns="91425" rtlCol="0" anchor="t" anchorCtr="0">
            <a:noAutofit/>
          </a:bodyPr>
          <a:lstStyle/>
          <a:p>
            <a:pPr>
              <a:buNone/>
            </a:pPr>
            <a:endParaRPr/>
          </a:p>
        </p:txBody>
      </p:sp>
      <p:pic>
        <p:nvPicPr>
          <p:cNvPr id="1543" name="Shape 1543"/>
          <p:cNvPicPr preferRelativeResize="0"/>
          <p:nvPr/>
        </p:nvPicPr>
        <p:blipFill>
          <a:blip r:embed="rId3">
            <a:alphaModFix/>
          </a:blip>
          <a:stretch>
            <a:fillRect/>
          </a:stretch>
        </p:blipFill>
        <p:spPr>
          <a:xfrm>
            <a:off x="228575" y="1704838"/>
            <a:ext cx="8686825" cy="4025325"/>
          </a:xfrm>
          <a:prstGeom prst="rect">
            <a:avLst/>
          </a:prstGeom>
          <a:noFill/>
          <a:ln>
            <a:noFill/>
          </a:ln>
        </p:spPr>
      </p:pic>
      <p:sp>
        <p:nvSpPr>
          <p:cNvPr id="1544" name="Shape 1544"/>
          <p:cNvSpPr txBox="1"/>
          <p:nvPr/>
        </p:nvSpPr>
        <p:spPr>
          <a:xfrm>
            <a:off x="1433975" y="3952375"/>
            <a:ext cx="3034200" cy="204600"/>
          </a:xfrm>
          <a:prstGeom prst="rect">
            <a:avLst/>
          </a:prstGeom>
          <a:solidFill>
            <a:srgbClr val="72A436"/>
          </a:solidFill>
          <a:ln w="9525" cap="flat" cmpd="sng">
            <a:solidFill>
              <a:srgbClr val="72A436"/>
            </a:solidFill>
            <a:prstDash val="solid"/>
            <a:round/>
            <a:headEnd type="none" w="med" len="med"/>
            <a:tailEnd type="none" w="med" len="med"/>
          </a:ln>
        </p:spPr>
        <p:txBody>
          <a:bodyPr lIns="91425" tIns="91425" rIns="91425" bIns="91425" anchor="ctr" anchorCtr="0">
            <a:noAutofit/>
          </a:bodyPr>
          <a:lstStyle/>
          <a:p>
            <a:r>
              <a:rPr lang="en" sz="1000">
                <a:latin typeface="Calibri"/>
                <a:ea typeface="Calibri"/>
                <a:cs typeface="Calibri"/>
                <a:sym typeface="Calibri"/>
              </a:rPr>
              <a:t>Important to show increased costs and base services</a:t>
            </a:r>
          </a:p>
        </p:txBody>
      </p:sp>
      <p:cxnSp>
        <p:nvCxnSpPr>
          <p:cNvPr id="1545" name="Shape 1545"/>
          <p:cNvCxnSpPr/>
          <p:nvPr/>
        </p:nvCxnSpPr>
        <p:spPr>
          <a:xfrm flipH="1">
            <a:off x="2663150" y="4156975"/>
            <a:ext cx="310200" cy="996600"/>
          </a:xfrm>
          <a:prstGeom prst="straightConnector1">
            <a:avLst/>
          </a:prstGeom>
          <a:noFill/>
          <a:ln w="28575" cap="flat" cmpd="sng">
            <a:solidFill>
              <a:srgbClr val="72A436"/>
            </a:solidFill>
            <a:prstDash val="solid"/>
            <a:round/>
            <a:headEnd type="none" w="lg" len="lg"/>
            <a:tailEnd type="none" w="lg" len="lg"/>
          </a:ln>
        </p:spPr>
      </p:cxnSp>
      <p:cxnSp>
        <p:nvCxnSpPr>
          <p:cNvPr id="1546" name="Shape 1546"/>
          <p:cNvCxnSpPr>
            <a:stCxn id="1544" idx="2"/>
          </p:cNvCxnSpPr>
          <p:nvPr/>
        </p:nvCxnSpPr>
        <p:spPr>
          <a:xfrm>
            <a:off x="2951075" y="4156975"/>
            <a:ext cx="1428300" cy="874800"/>
          </a:xfrm>
          <a:prstGeom prst="straightConnector1">
            <a:avLst/>
          </a:prstGeom>
          <a:noFill/>
          <a:ln w="28575" cap="flat" cmpd="sng">
            <a:solidFill>
              <a:srgbClr val="72A436"/>
            </a:solidFill>
            <a:prstDash val="solid"/>
            <a:round/>
            <a:headEnd type="none" w="lg" len="lg"/>
            <a:tailEnd type="none" w="lg" len="lg"/>
          </a:ln>
        </p:spPr>
      </p:cxnSp>
      <p:sp>
        <p:nvSpPr>
          <p:cNvPr id="1547" name="Shape 1547"/>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50</a:t>
            </a:fld>
            <a:endParaRPr lang="en"/>
          </a:p>
        </p:txBody>
      </p:sp>
      <p:sp>
        <p:nvSpPr>
          <p:cNvPr id="10"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
        <p:nvSpPr>
          <p:cNvPr id="2" name="Rectangle 1"/>
          <p:cNvSpPr/>
          <p:nvPr/>
        </p:nvSpPr>
        <p:spPr>
          <a:xfrm>
            <a:off x="8077200" y="1612975"/>
            <a:ext cx="755100" cy="21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130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Shape 1562"/>
          <p:cNvSpPr txBox="1">
            <a:spLocks noGrp="1"/>
          </p:cNvSpPr>
          <p:nvPr>
            <p:ph type="title"/>
          </p:nvPr>
        </p:nvSpPr>
        <p:spPr>
          <a:xfrm>
            <a:off x="311700" y="1114025"/>
            <a:ext cx="8520600" cy="565200"/>
          </a:xfrm>
          <a:prstGeom prst="rect">
            <a:avLst/>
          </a:prstGeom>
          <a:solidFill>
            <a:srgbClr val="0B5394"/>
          </a:solidFill>
        </p:spPr>
        <p:txBody>
          <a:bodyPr vert="horz" lIns="91425" tIns="91425" rIns="91425" bIns="91425" rtlCol="0" anchor="ctr" anchorCtr="0">
            <a:noAutofit/>
          </a:bodyPr>
          <a:lstStyle/>
          <a:p>
            <a:pPr algn="ctr"/>
            <a:r>
              <a:rPr lang="en" sz="2400" b="1">
                <a:solidFill>
                  <a:srgbClr val="FFFFFF"/>
                </a:solidFill>
                <a:latin typeface="Verdana"/>
                <a:ea typeface="Verdana"/>
                <a:cs typeface="Verdana"/>
                <a:sym typeface="Verdana"/>
              </a:rPr>
              <a:t>Goals, Actions, and Services</a:t>
            </a:r>
          </a:p>
        </p:txBody>
      </p:sp>
      <p:sp>
        <p:nvSpPr>
          <p:cNvPr id="1563" name="Shape 1563"/>
          <p:cNvSpPr txBox="1">
            <a:spLocks noGrp="1"/>
          </p:cNvSpPr>
          <p:nvPr>
            <p:ph type="body" idx="1"/>
          </p:nvPr>
        </p:nvSpPr>
        <p:spPr>
          <a:xfrm>
            <a:off x="311700" y="1991450"/>
            <a:ext cx="8520600" cy="3244500"/>
          </a:xfrm>
          <a:prstGeom prst="rect">
            <a:avLst/>
          </a:prstGeom>
          <a:solidFill>
            <a:schemeClr val="lt2"/>
          </a:solidFill>
        </p:spPr>
        <p:txBody>
          <a:bodyPr vert="horz" lIns="91425" tIns="91425" rIns="91425" bIns="91425" rtlCol="0" anchor="t" anchorCtr="0">
            <a:noAutofit/>
          </a:bodyPr>
          <a:lstStyle/>
          <a:p>
            <a:pPr marL="457200" indent="-228600">
              <a:buFont typeface="Verdana"/>
              <a:buChar char="❖"/>
            </a:pPr>
            <a:r>
              <a:rPr lang="en">
                <a:latin typeface="Verdana"/>
                <a:ea typeface="Verdana"/>
                <a:cs typeface="Verdana"/>
                <a:sym typeface="Verdana"/>
              </a:rPr>
              <a:t>Does the </a:t>
            </a:r>
            <a:r>
              <a:rPr lang="en" i="1">
                <a:latin typeface="Verdana"/>
                <a:ea typeface="Verdana"/>
                <a:cs typeface="Verdana"/>
                <a:sym typeface="Verdana"/>
              </a:rPr>
              <a:t>Goal</a:t>
            </a:r>
            <a:r>
              <a:rPr lang="en">
                <a:latin typeface="Verdana"/>
                <a:ea typeface="Verdana"/>
                <a:cs typeface="Verdana"/>
                <a:sym typeface="Verdana"/>
              </a:rPr>
              <a:t> address at least one of the State Priorities?</a:t>
            </a:r>
          </a:p>
          <a:p>
            <a:pPr marL="457200" indent="-228600">
              <a:buFont typeface="Verdana"/>
              <a:buChar char="❖"/>
            </a:pPr>
            <a:r>
              <a:rPr lang="en">
                <a:latin typeface="Verdana"/>
                <a:ea typeface="Verdana"/>
                <a:cs typeface="Verdana"/>
                <a:sym typeface="Verdana"/>
              </a:rPr>
              <a:t>Who is served by the action or service?</a:t>
            </a:r>
          </a:p>
          <a:p>
            <a:pPr marL="457200" indent="-228600">
              <a:buFont typeface="Verdana"/>
              <a:buChar char="❖"/>
            </a:pPr>
            <a:r>
              <a:rPr lang="en">
                <a:latin typeface="Verdana"/>
                <a:ea typeface="Verdana"/>
                <a:cs typeface="Verdana"/>
                <a:sym typeface="Verdana"/>
              </a:rPr>
              <a:t>Does the action/service provide a targeted service or is it principally directed to improve unduplicated outcomes through broad instructional or service improvements?</a:t>
            </a:r>
          </a:p>
          <a:p>
            <a:pPr marL="457200" indent="-228600">
              <a:buFont typeface="Verdana"/>
              <a:buChar char="❖"/>
            </a:pPr>
            <a:r>
              <a:rPr lang="en">
                <a:latin typeface="Verdana"/>
                <a:ea typeface="Verdana"/>
                <a:cs typeface="Verdana"/>
                <a:sym typeface="Verdana"/>
              </a:rPr>
              <a:t>What state and local metrics will be used to measure continuous improvement?  </a:t>
            </a:r>
          </a:p>
          <a:p>
            <a:pPr marL="457200" indent="-228600">
              <a:buFont typeface="Verdana"/>
              <a:buChar char="❖"/>
            </a:pPr>
            <a:r>
              <a:rPr lang="en">
                <a:latin typeface="Verdana"/>
                <a:ea typeface="Verdana"/>
                <a:cs typeface="Verdana"/>
                <a:sym typeface="Verdana"/>
              </a:rPr>
              <a:t>Are the metrics differentiated to address performance gaps?</a:t>
            </a:r>
          </a:p>
        </p:txBody>
      </p:sp>
      <p:sp>
        <p:nvSpPr>
          <p:cNvPr id="1564" name="Shape 1564"/>
          <p:cNvSpPr txBox="1"/>
          <p:nvPr/>
        </p:nvSpPr>
        <p:spPr>
          <a:xfrm>
            <a:off x="4025969" y="4357362"/>
            <a:ext cx="13200" cy="26100"/>
          </a:xfrm>
          <a:prstGeom prst="rect">
            <a:avLst/>
          </a:prstGeom>
          <a:noFill/>
          <a:ln>
            <a:noFill/>
          </a:ln>
        </p:spPr>
        <p:txBody>
          <a:bodyPr lIns="91425" tIns="91425" rIns="91425" bIns="91425" anchor="t" anchorCtr="0">
            <a:noAutofit/>
          </a:bodyPr>
          <a:lstStyle/>
          <a:p>
            <a:endParaRPr/>
          </a:p>
        </p:txBody>
      </p:sp>
      <p:sp>
        <p:nvSpPr>
          <p:cNvPr id="1565" name="Shape 1565"/>
          <p:cNvSpPr txBox="1">
            <a:spLocks noGrp="1"/>
          </p:cNvSpPr>
          <p:nvPr>
            <p:ph type="sldNum" idx="12"/>
          </p:nvPr>
        </p:nvSpPr>
        <p:spPr>
          <a:xfrm>
            <a:off x="8077201" y="5638800"/>
            <a:ext cx="943957" cy="361950"/>
          </a:xfrm>
          <a:prstGeom prst="rect">
            <a:avLst/>
          </a:prstGeom>
        </p:spPr>
        <p:txBody>
          <a:bodyPr vert="horz" lIns="91425" tIns="91425" rIns="91425" bIns="91425" rtlCol="0" anchor="ctr" anchorCtr="0">
            <a:noAutofit/>
          </a:bodyPr>
          <a:lstStyle/>
          <a:p>
            <a:fld id="{00000000-1234-1234-1234-123412341234}" type="slidenum">
              <a:rPr lang="en"/>
              <a:pPr/>
              <a:t>51</a:t>
            </a:fld>
            <a:endParaRPr lang="en" dirty="0"/>
          </a:p>
        </p:txBody>
      </p:sp>
      <p:sp>
        <p:nvSpPr>
          <p:cNvPr id="8"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2436450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0" name="Shape 1590"/>
          <p:cNvSpPr/>
          <p:nvPr/>
        </p:nvSpPr>
        <p:spPr>
          <a:xfrm>
            <a:off x="-29775" y="1267375"/>
            <a:ext cx="9173700" cy="621900"/>
          </a:xfrm>
          <a:prstGeom prst="rect">
            <a:avLst/>
          </a:prstGeom>
          <a:solidFill>
            <a:srgbClr val="0B5394"/>
          </a:solidFill>
          <a:ln>
            <a:noFill/>
          </a:ln>
        </p:spPr>
        <p:txBody>
          <a:bodyPr lIns="91425" tIns="91425" rIns="91425" bIns="91425" anchor="ctr" anchorCtr="0">
            <a:noAutofit/>
          </a:bodyPr>
          <a:lstStyle/>
          <a:p>
            <a:endParaRPr/>
          </a:p>
        </p:txBody>
      </p:sp>
      <p:sp>
        <p:nvSpPr>
          <p:cNvPr id="1593" name="Shape 1593"/>
          <p:cNvSpPr txBox="1">
            <a:spLocks noGrp="1"/>
          </p:cNvSpPr>
          <p:nvPr>
            <p:ph type="title"/>
          </p:nvPr>
        </p:nvSpPr>
        <p:spPr>
          <a:xfrm>
            <a:off x="0" y="1302275"/>
            <a:ext cx="9144000" cy="572700"/>
          </a:xfrm>
          <a:prstGeom prst="rect">
            <a:avLst/>
          </a:prstGeom>
        </p:spPr>
        <p:txBody>
          <a:bodyPr vert="horz" lIns="91425" tIns="91425" rIns="91425" bIns="91425" rtlCol="0" anchor="t" anchorCtr="0">
            <a:noAutofit/>
          </a:bodyPr>
          <a:lstStyle/>
          <a:p>
            <a:pPr algn="ctr">
              <a:buClr>
                <a:schemeClr val="dk1"/>
              </a:buClr>
              <a:buSzPct val="45833"/>
            </a:pPr>
            <a:r>
              <a:rPr lang="en" sz="2400" b="1">
                <a:solidFill>
                  <a:srgbClr val="FFFFFF"/>
                </a:solidFill>
                <a:latin typeface="Verdana"/>
                <a:ea typeface="Verdana"/>
                <a:cs typeface="Verdana"/>
                <a:sym typeface="Verdana"/>
              </a:rPr>
              <a:t>Goals, Actions, and Services:  Outcomes</a:t>
            </a:r>
          </a:p>
        </p:txBody>
      </p:sp>
      <p:sp>
        <p:nvSpPr>
          <p:cNvPr id="1594" name="Shape 1594"/>
          <p:cNvSpPr txBox="1">
            <a:spLocks noGrp="1"/>
          </p:cNvSpPr>
          <p:nvPr>
            <p:ph type="body" idx="1"/>
          </p:nvPr>
        </p:nvSpPr>
        <p:spPr>
          <a:xfrm>
            <a:off x="311700" y="1976875"/>
            <a:ext cx="8520600" cy="3416400"/>
          </a:xfrm>
          <a:prstGeom prst="rect">
            <a:avLst/>
          </a:prstGeom>
        </p:spPr>
        <p:txBody>
          <a:bodyPr vert="horz" lIns="91425" tIns="91425" rIns="91425" bIns="91425" rtlCol="0" anchor="t" anchorCtr="0">
            <a:noAutofit/>
          </a:bodyPr>
          <a:lstStyle/>
          <a:p>
            <a:pPr>
              <a:spcBef>
                <a:spcPts val="700"/>
              </a:spcBef>
              <a:spcAft>
                <a:spcPts val="0"/>
              </a:spcAft>
              <a:buClr>
                <a:schemeClr val="dk1"/>
              </a:buClr>
              <a:buSzPct val="61111"/>
              <a:buNone/>
            </a:pPr>
            <a:r>
              <a:rPr lang="en" dirty="0">
                <a:solidFill>
                  <a:schemeClr val="dk1"/>
                </a:solidFill>
                <a:latin typeface="Verdana"/>
                <a:ea typeface="Verdana"/>
                <a:cs typeface="Verdana"/>
                <a:sym typeface="Verdana"/>
              </a:rPr>
              <a:t>Provide measurable outcomes</a:t>
            </a:r>
          </a:p>
          <a:p>
            <a:pPr marL="457200" indent="-228600">
              <a:spcBef>
                <a:spcPts val="400"/>
              </a:spcBef>
              <a:spcAft>
                <a:spcPts val="0"/>
              </a:spcAft>
              <a:buClr>
                <a:schemeClr val="dk1"/>
              </a:buClr>
              <a:buFont typeface="Verdana"/>
              <a:buChar char="❖"/>
            </a:pPr>
            <a:r>
              <a:rPr lang="en" dirty="0">
                <a:solidFill>
                  <a:schemeClr val="dk1"/>
                </a:solidFill>
                <a:latin typeface="Verdana"/>
                <a:ea typeface="Verdana"/>
                <a:cs typeface="Verdana"/>
                <a:sym typeface="Verdana"/>
              </a:rPr>
              <a:t>“Identify and describe </a:t>
            </a:r>
            <a:r>
              <a:rPr lang="en" u="sng" dirty="0">
                <a:solidFill>
                  <a:schemeClr val="dk1"/>
                </a:solidFill>
                <a:latin typeface="Verdana"/>
                <a:ea typeface="Verdana"/>
                <a:cs typeface="Verdana"/>
                <a:sym typeface="Verdana"/>
              </a:rPr>
              <a:t>specific expected measurable outcomes</a:t>
            </a:r>
            <a:r>
              <a:rPr lang="en" dirty="0">
                <a:solidFill>
                  <a:schemeClr val="dk1"/>
                </a:solidFill>
                <a:latin typeface="Verdana"/>
                <a:ea typeface="Verdana"/>
                <a:cs typeface="Verdana"/>
                <a:sym typeface="Verdana"/>
              </a:rPr>
              <a:t>”</a:t>
            </a:r>
          </a:p>
          <a:p>
            <a:pPr>
              <a:spcBef>
                <a:spcPts val="700"/>
              </a:spcBef>
              <a:spcAft>
                <a:spcPts val="0"/>
              </a:spcAft>
              <a:buClr>
                <a:schemeClr val="dk1"/>
              </a:buClr>
              <a:buSzPct val="61111"/>
              <a:buNone/>
            </a:pPr>
            <a:r>
              <a:rPr lang="en" dirty="0">
                <a:solidFill>
                  <a:schemeClr val="dk1"/>
                </a:solidFill>
                <a:latin typeface="Verdana"/>
                <a:ea typeface="Verdana"/>
                <a:cs typeface="Verdana"/>
                <a:sym typeface="Verdana"/>
              </a:rPr>
              <a:t>Provide outcomes for all metrics for all 3 years</a:t>
            </a:r>
          </a:p>
          <a:p>
            <a:pPr marL="457200" indent="-228600">
              <a:spcBef>
                <a:spcPts val="400"/>
              </a:spcBef>
              <a:spcAft>
                <a:spcPts val="0"/>
              </a:spcAft>
              <a:buClr>
                <a:schemeClr val="dk1"/>
              </a:buClr>
              <a:buFont typeface="Verdana"/>
              <a:buChar char="❖"/>
            </a:pPr>
            <a:r>
              <a:rPr lang="en" dirty="0">
                <a:solidFill>
                  <a:schemeClr val="dk1"/>
                </a:solidFill>
                <a:latin typeface="Verdana"/>
                <a:ea typeface="Verdana"/>
                <a:cs typeface="Verdana"/>
                <a:sym typeface="Verdana"/>
              </a:rPr>
              <a:t>“…the goal tables must address all required metrics for every state priority in </a:t>
            </a:r>
            <a:r>
              <a:rPr lang="en" u="sng" dirty="0">
                <a:solidFill>
                  <a:schemeClr val="dk1"/>
                </a:solidFill>
                <a:latin typeface="Verdana"/>
                <a:ea typeface="Verdana"/>
                <a:cs typeface="Verdana"/>
                <a:sym typeface="Verdana"/>
              </a:rPr>
              <a:t>each LCAP year</a:t>
            </a:r>
            <a:r>
              <a:rPr lang="en" dirty="0">
                <a:solidFill>
                  <a:schemeClr val="dk1"/>
                </a:solidFill>
                <a:latin typeface="Verdana"/>
                <a:ea typeface="Verdana"/>
                <a:cs typeface="Verdana"/>
                <a:sym typeface="Verdana"/>
              </a:rPr>
              <a:t>”</a:t>
            </a:r>
          </a:p>
          <a:p>
            <a:pPr>
              <a:spcBef>
                <a:spcPts val="700"/>
              </a:spcBef>
              <a:spcAft>
                <a:spcPts val="0"/>
              </a:spcAft>
              <a:buNone/>
            </a:pPr>
            <a:r>
              <a:rPr lang="en" dirty="0">
                <a:solidFill>
                  <a:schemeClr val="dk1"/>
                </a:solidFill>
                <a:latin typeface="Verdana"/>
                <a:ea typeface="Verdana"/>
                <a:cs typeface="Verdana"/>
                <a:sym typeface="Verdana"/>
              </a:rPr>
              <a:t>Break out expenditures by fund source</a:t>
            </a:r>
          </a:p>
          <a:p>
            <a:pPr marL="457200" indent="-228600">
              <a:spcBef>
                <a:spcPts val="400"/>
              </a:spcBef>
              <a:spcAft>
                <a:spcPts val="0"/>
              </a:spcAft>
              <a:buClr>
                <a:schemeClr val="dk1"/>
              </a:buClr>
              <a:buFont typeface="Verdana"/>
              <a:buChar char="❖"/>
            </a:pPr>
            <a:r>
              <a:rPr lang="en" dirty="0">
                <a:solidFill>
                  <a:schemeClr val="dk1"/>
                </a:solidFill>
                <a:latin typeface="Verdana"/>
                <a:ea typeface="Verdana"/>
                <a:cs typeface="Verdana"/>
                <a:sym typeface="Verdana"/>
              </a:rPr>
              <a:t>“</a:t>
            </a:r>
            <a:r>
              <a:rPr lang="en" u="sng" dirty="0">
                <a:solidFill>
                  <a:schemeClr val="dk1"/>
                </a:solidFill>
                <a:latin typeface="Verdana"/>
                <a:ea typeface="Verdana"/>
                <a:cs typeface="Verdana"/>
                <a:sym typeface="Verdana"/>
              </a:rPr>
              <a:t>What changes to goals, actions, services</a:t>
            </a:r>
            <a:r>
              <a:rPr lang="en" dirty="0">
                <a:solidFill>
                  <a:schemeClr val="dk1"/>
                </a:solidFill>
                <a:latin typeface="Verdana"/>
                <a:ea typeface="Verdana"/>
                <a:cs typeface="Verdana"/>
                <a:sym typeface="Verdana"/>
              </a:rPr>
              <a:t>, and expenditures are being made in the LCAP”</a:t>
            </a:r>
          </a:p>
          <a:p>
            <a:pPr>
              <a:buNone/>
            </a:pPr>
            <a:endParaRPr dirty="0">
              <a:latin typeface="Verdana"/>
              <a:ea typeface="Verdana"/>
              <a:cs typeface="Verdana"/>
              <a:sym typeface="Verdana"/>
            </a:endParaRPr>
          </a:p>
        </p:txBody>
      </p:sp>
      <p:sp>
        <p:nvSpPr>
          <p:cNvPr id="1595" name="Shape 1595"/>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52</a:t>
            </a:fld>
            <a:endParaRPr lang="en" dirty="0"/>
          </a:p>
        </p:txBody>
      </p:sp>
      <p:sp>
        <p:nvSpPr>
          <p:cNvPr id="9"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357140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3" name="Shape 1603"/>
          <p:cNvSpPr txBox="1">
            <a:spLocks noGrp="1"/>
          </p:cNvSpPr>
          <p:nvPr>
            <p:ph type="title"/>
          </p:nvPr>
        </p:nvSpPr>
        <p:spPr>
          <a:xfrm>
            <a:off x="152400" y="2514600"/>
            <a:ext cx="8673000" cy="1600200"/>
          </a:xfrm>
          <a:prstGeom prst="rect">
            <a:avLst/>
          </a:prstGeom>
          <a:solidFill>
            <a:srgbClr val="0070C0"/>
          </a:solidFill>
        </p:spPr>
        <p:txBody>
          <a:bodyPr vert="horz" lIns="91425" tIns="91425" rIns="91425" bIns="91425" rtlCol="0" anchor="ctr" anchorCtr="0">
            <a:noAutofit/>
          </a:bodyPr>
          <a:lstStyle/>
          <a:p>
            <a:r>
              <a:rPr lang="en" sz="3400" b="1" dirty="0">
                <a:solidFill>
                  <a:srgbClr val="FFFFFF"/>
                </a:solidFill>
                <a:latin typeface="Verdana"/>
                <a:ea typeface="Verdana"/>
                <a:cs typeface="Verdana"/>
                <a:sym typeface="Verdana"/>
              </a:rPr>
              <a:t>Section 5: Demonstration of Increased or Improved Services for Unduplicated Pupils</a:t>
            </a:r>
          </a:p>
        </p:txBody>
      </p:sp>
      <p:sp>
        <p:nvSpPr>
          <p:cNvPr id="1604" name="Shape 1604"/>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53</a:t>
            </a:fld>
            <a:endParaRPr lang="en"/>
          </a:p>
        </p:txBody>
      </p:sp>
      <p:sp>
        <p:nvSpPr>
          <p:cNvPr id="6"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800757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Shape 1623"/>
          <p:cNvSpPr/>
          <p:nvPr/>
        </p:nvSpPr>
        <p:spPr>
          <a:xfrm>
            <a:off x="5375" y="1040275"/>
            <a:ext cx="9144000" cy="890700"/>
          </a:xfrm>
          <a:prstGeom prst="rect">
            <a:avLst/>
          </a:prstGeom>
          <a:solidFill>
            <a:srgbClr val="0B5394"/>
          </a:solidFill>
          <a:ln>
            <a:noFill/>
          </a:ln>
        </p:spPr>
        <p:txBody>
          <a:bodyPr lIns="91425" tIns="91425" rIns="91425" bIns="91425" anchor="ctr" anchorCtr="0">
            <a:noAutofit/>
          </a:bodyPr>
          <a:lstStyle/>
          <a:p>
            <a:endParaRPr/>
          </a:p>
        </p:txBody>
      </p:sp>
      <p:sp>
        <p:nvSpPr>
          <p:cNvPr id="1624" name="Shape 1624"/>
          <p:cNvSpPr txBox="1">
            <a:spLocks noGrp="1"/>
          </p:cNvSpPr>
          <p:nvPr>
            <p:ph type="title"/>
          </p:nvPr>
        </p:nvSpPr>
        <p:spPr>
          <a:xfrm>
            <a:off x="311700" y="1040275"/>
            <a:ext cx="8520600" cy="572700"/>
          </a:xfrm>
          <a:prstGeom prst="rect">
            <a:avLst/>
          </a:prstGeom>
        </p:spPr>
        <p:txBody>
          <a:bodyPr vert="horz" lIns="91425" tIns="91425" rIns="91425" bIns="91425" rtlCol="0" anchor="t" anchorCtr="0">
            <a:noAutofit/>
          </a:bodyPr>
          <a:lstStyle/>
          <a:p>
            <a:r>
              <a:rPr lang="en" sz="2400" b="1">
                <a:solidFill>
                  <a:srgbClr val="FFFFFF"/>
                </a:solidFill>
                <a:latin typeface="Verdana"/>
                <a:ea typeface="Verdana"/>
                <a:cs typeface="Verdana"/>
                <a:sym typeface="Verdana"/>
              </a:rPr>
              <a:t>Demonstration of Increased or Improved Services for Unduplicated Pupils</a:t>
            </a:r>
          </a:p>
        </p:txBody>
      </p:sp>
      <p:pic>
        <p:nvPicPr>
          <p:cNvPr id="1625" name="Shape 1625"/>
          <p:cNvPicPr preferRelativeResize="0"/>
          <p:nvPr/>
        </p:nvPicPr>
        <p:blipFill>
          <a:blip r:embed="rId3">
            <a:alphaModFix/>
          </a:blip>
          <a:stretch>
            <a:fillRect/>
          </a:stretch>
        </p:blipFill>
        <p:spPr>
          <a:xfrm>
            <a:off x="707076" y="1998800"/>
            <a:ext cx="7740599" cy="3651224"/>
          </a:xfrm>
          <a:prstGeom prst="rect">
            <a:avLst/>
          </a:prstGeom>
          <a:noFill/>
          <a:ln>
            <a:noFill/>
          </a:ln>
        </p:spPr>
      </p:pic>
      <p:sp>
        <p:nvSpPr>
          <p:cNvPr id="1626" name="Shape 1626"/>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54</a:t>
            </a:fld>
            <a:endParaRPr lang="en"/>
          </a:p>
        </p:txBody>
      </p:sp>
      <p:sp>
        <p:nvSpPr>
          <p:cNvPr id="6"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7959742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Shape 1632"/>
          <p:cNvSpPr/>
          <p:nvPr/>
        </p:nvSpPr>
        <p:spPr>
          <a:xfrm>
            <a:off x="5375" y="1040275"/>
            <a:ext cx="9144000" cy="890700"/>
          </a:xfrm>
          <a:prstGeom prst="rect">
            <a:avLst/>
          </a:prstGeom>
          <a:solidFill>
            <a:srgbClr val="0B5394"/>
          </a:solidFill>
          <a:ln>
            <a:noFill/>
          </a:ln>
        </p:spPr>
        <p:txBody>
          <a:bodyPr lIns="91425" tIns="91425" rIns="91425" bIns="91425" anchor="ctr" anchorCtr="0">
            <a:noAutofit/>
          </a:bodyPr>
          <a:lstStyle/>
          <a:p>
            <a:endParaRPr/>
          </a:p>
        </p:txBody>
      </p:sp>
      <p:sp>
        <p:nvSpPr>
          <p:cNvPr id="1633" name="Shape 1633"/>
          <p:cNvSpPr txBox="1">
            <a:spLocks noGrp="1"/>
          </p:cNvSpPr>
          <p:nvPr>
            <p:ph type="title"/>
          </p:nvPr>
        </p:nvSpPr>
        <p:spPr>
          <a:xfrm>
            <a:off x="311700" y="1040275"/>
            <a:ext cx="8520600" cy="572700"/>
          </a:xfrm>
          <a:prstGeom prst="rect">
            <a:avLst/>
          </a:prstGeom>
        </p:spPr>
        <p:txBody>
          <a:bodyPr vert="horz" lIns="91425" tIns="91425" rIns="91425" bIns="91425" rtlCol="0" anchor="t" anchorCtr="0">
            <a:noAutofit/>
          </a:bodyPr>
          <a:lstStyle/>
          <a:p>
            <a:pPr>
              <a:buClr>
                <a:schemeClr val="dk1"/>
              </a:buClr>
              <a:buSzPct val="50000"/>
            </a:pPr>
            <a:r>
              <a:rPr lang="en" sz="2200" b="1">
                <a:solidFill>
                  <a:srgbClr val="FFFFFF"/>
                </a:solidFill>
                <a:latin typeface="Verdana"/>
                <a:ea typeface="Verdana"/>
                <a:cs typeface="Verdana"/>
                <a:sym typeface="Verdana"/>
              </a:rPr>
              <a:t>Demonstration of Increased or Improved Services for Unduplicated Pupils:  Starting Point</a:t>
            </a:r>
          </a:p>
        </p:txBody>
      </p:sp>
      <p:sp>
        <p:nvSpPr>
          <p:cNvPr id="1634" name="Shape 1634"/>
          <p:cNvSpPr txBox="1">
            <a:spLocks noGrp="1"/>
          </p:cNvSpPr>
          <p:nvPr>
            <p:ph type="body" idx="1"/>
          </p:nvPr>
        </p:nvSpPr>
        <p:spPr>
          <a:xfrm>
            <a:off x="152400" y="2091324"/>
            <a:ext cx="8679900" cy="3852276"/>
          </a:xfrm>
          <a:prstGeom prst="rect">
            <a:avLst/>
          </a:prstGeom>
        </p:spPr>
        <p:txBody>
          <a:bodyPr vert="horz" lIns="91425" tIns="91425" rIns="91425" bIns="91425" rtlCol="0" anchor="t" anchorCtr="0">
            <a:noAutofit/>
          </a:bodyPr>
          <a:lstStyle/>
          <a:p>
            <a:pPr>
              <a:spcBef>
                <a:spcPts val="600"/>
              </a:spcBef>
              <a:spcAft>
                <a:spcPts val="0"/>
              </a:spcAft>
              <a:buNone/>
            </a:pPr>
            <a:r>
              <a:rPr lang="en" b="1" dirty="0" smtClean="0">
                <a:solidFill>
                  <a:srgbClr val="0B5394"/>
                </a:solidFill>
                <a:latin typeface="Verdana"/>
                <a:ea typeface="Verdana"/>
                <a:cs typeface="Verdana"/>
                <a:sym typeface="Verdana"/>
              </a:rPr>
              <a:t>What </a:t>
            </a:r>
            <a:r>
              <a:rPr lang="en" b="1" dirty="0">
                <a:solidFill>
                  <a:srgbClr val="0B5394"/>
                </a:solidFill>
                <a:latin typeface="Verdana"/>
                <a:ea typeface="Verdana"/>
                <a:cs typeface="Verdana"/>
                <a:sym typeface="Verdana"/>
              </a:rPr>
              <a:t>to do before completing section</a:t>
            </a:r>
          </a:p>
          <a:p>
            <a:pPr marL="457200" indent="-317500">
              <a:spcBef>
                <a:spcPts val="500"/>
              </a:spcBef>
              <a:spcAft>
                <a:spcPts val="0"/>
              </a:spcAft>
              <a:buClr>
                <a:schemeClr val="dk1"/>
              </a:buClr>
              <a:buFont typeface="Verdana"/>
              <a:buChar char="❖"/>
            </a:pPr>
            <a:r>
              <a:rPr lang="en" sz="1400" dirty="0">
                <a:solidFill>
                  <a:schemeClr val="dk1"/>
                </a:solidFill>
                <a:latin typeface="Verdana"/>
                <a:ea typeface="Verdana"/>
                <a:cs typeface="Verdana"/>
                <a:sym typeface="Verdana"/>
              </a:rPr>
              <a:t>Use FCMAT LCFF Calculator to calculate estimated Supplemental and Concentration Grant Funds and Minimum Proportionality Percentage (MPP) for LCAP year</a:t>
            </a:r>
          </a:p>
          <a:p>
            <a:pPr marL="457200" indent="-317500">
              <a:spcBef>
                <a:spcPts val="500"/>
              </a:spcBef>
              <a:spcAft>
                <a:spcPts val="0"/>
              </a:spcAft>
              <a:buClr>
                <a:schemeClr val="dk1"/>
              </a:buClr>
              <a:buFont typeface="Verdana"/>
              <a:buChar char="❖"/>
            </a:pPr>
            <a:r>
              <a:rPr lang="en" sz="1400" dirty="0">
                <a:solidFill>
                  <a:schemeClr val="dk1"/>
                </a:solidFill>
                <a:latin typeface="Verdana"/>
                <a:ea typeface="Verdana"/>
                <a:cs typeface="Verdana"/>
                <a:sym typeface="Verdana"/>
              </a:rPr>
              <a:t>Review Goals, Actions, and Services section (after completed)</a:t>
            </a:r>
          </a:p>
          <a:p>
            <a:pPr marL="914400" lvl="1" indent="-228600">
              <a:spcBef>
                <a:spcPts val="500"/>
              </a:spcBef>
              <a:spcAft>
                <a:spcPts val="0"/>
              </a:spcAft>
              <a:buClr>
                <a:schemeClr val="dk1"/>
              </a:buClr>
              <a:buFont typeface="Verdana"/>
              <a:buChar char="➢"/>
            </a:pPr>
            <a:r>
              <a:rPr lang="en" dirty="0">
                <a:solidFill>
                  <a:schemeClr val="dk1"/>
                </a:solidFill>
                <a:latin typeface="Verdana"/>
                <a:ea typeface="Verdana"/>
                <a:cs typeface="Verdana"/>
                <a:sym typeface="Verdana"/>
              </a:rPr>
              <a:t>Identify goals identified as contributing toward increased or improved services</a:t>
            </a:r>
          </a:p>
          <a:p>
            <a:pPr marL="457200" indent="-317500">
              <a:spcBef>
                <a:spcPts val="500"/>
              </a:spcBef>
              <a:spcAft>
                <a:spcPts val="0"/>
              </a:spcAft>
              <a:buClr>
                <a:schemeClr val="dk1"/>
              </a:buClr>
              <a:buFont typeface="Verdana"/>
              <a:buChar char="❖"/>
            </a:pPr>
            <a:r>
              <a:rPr lang="en" sz="1400" dirty="0">
                <a:solidFill>
                  <a:schemeClr val="dk1"/>
                </a:solidFill>
                <a:latin typeface="Verdana"/>
                <a:ea typeface="Verdana"/>
                <a:cs typeface="Verdana"/>
                <a:sym typeface="Verdana"/>
              </a:rPr>
              <a:t>Identify any use of Supplemental and Concentration Grant funds and whether the use was:</a:t>
            </a:r>
          </a:p>
          <a:p>
            <a:pPr marL="914400" lvl="1" indent="-228600">
              <a:spcBef>
                <a:spcPts val="500"/>
              </a:spcBef>
              <a:spcAft>
                <a:spcPts val="0"/>
              </a:spcAft>
              <a:buClr>
                <a:schemeClr val="dk1"/>
              </a:buClr>
              <a:buFont typeface="Verdana"/>
              <a:buChar char="➢"/>
            </a:pPr>
            <a:r>
              <a:rPr lang="en" dirty="0">
                <a:solidFill>
                  <a:schemeClr val="dk1"/>
                </a:solidFill>
                <a:latin typeface="Verdana"/>
                <a:ea typeface="Verdana"/>
                <a:cs typeface="Verdana"/>
                <a:sym typeface="Verdana"/>
              </a:rPr>
              <a:t>District-wide</a:t>
            </a:r>
          </a:p>
          <a:p>
            <a:pPr marL="914400" lvl="1" indent="-228600">
              <a:spcBef>
                <a:spcPts val="500"/>
              </a:spcBef>
              <a:spcAft>
                <a:spcPts val="0"/>
              </a:spcAft>
              <a:buClr>
                <a:schemeClr val="dk1"/>
              </a:buClr>
              <a:buFont typeface="Verdana"/>
              <a:buChar char="➢"/>
            </a:pPr>
            <a:r>
              <a:rPr lang="en" dirty="0">
                <a:solidFill>
                  <a:schemeClr val="dk1"/>
                </a:solidFill>
                <a:latin typeface="Verdana"/>
                <a:ea typeface="Verdana"/>
                <a:cs typeface="Verdana"/>
                <a:sym typeface="Verdana"/>
              </a:rPr>
              <a:t>School-wide</a:t>
            </a:r>
          </a:p>
          <a:p>
            <a:pPr marL="914400" lvl="1" indent="-228600">
              <a:spcBef>
                <a:spcPts val="500"/>
              </a:spcBef>
              <a:spcAft>
                <a:spcPts val="0"/>
              </a:spcAft>
              <a:buClr>
                <a:schemeClr val="dk1"/>
              </a:buClr>
              <a:buFont typeface="Verdana"/>
              <a:buChar char="➢"/>
            </a:pPr>
            <a:r>
              <a:rPr lang="en" dirty="0">
                <a:solidFill>
                  <a:schemeClr val="dk1"/>
                </a:solidFill>
                <a:latin typeface="Verdana"/>
                <a:ea typeface="Verdana"/>
                <a:cs typeface="Verdana"/>
                <a:sym typeface="Verdana"/>
              </a:rPr>
              <a:t>Targeted Services</a:t>
            </a:r>
          </a:p>
          <a:p>
            <a:pPr marL="457200" indent="-317500">
              <a:spcBef>
                <a:spcPts val="500"/>
              </a:spcBef>
              <a:spcAft>
                <a:spcPts val="0"/>
              </a:spcAft>
              <a:buClr>
                <a:schemeClr val="dk1"/>
              </a:buClr>
              <a:buFont typeface="Verdana"/>
              <a:buChar char="❖"/>
            </a:pPr>
            <a:r>
              <a:rPr lang="en" sz="1400" dirty="0">
                <a:solidFill>
                  <a:schemeClr val="dk1"/>
                </a:solidFill>
                <a:latin typeface="Verdana"/>
                <a:ea typeface="Verdana"/>
                <a:cs typeface="Verdana"/>
                <a:sym typeface="Verdana"/>
              </a:rPr>
              <a:t>Obtain unduplicated pupil percentages for district and each school site</a:t>
            </a:r>
          </a:p>
          <a:p>
            <a:pPr marL="457200" indent="-317500">
              <a:spcBef>
                <a:spcPts val="500"/>
              </a:spcBef>
              <a:spcAft>
                <a:spcPts val="0"/>
              </a:spcAft>
              <a:buClr>
                <a:schemeClr val="dk1"/>
              </a:buClr>
              <a:buFont typeface="Verdana"/>
              <a:buChar char="❖"/>
            </a:pPr>
            <a:r>
              <a:rPr lang="en" sz="1400" dirty="0">
                <a:solidFill>
                  <a:schemeClr val="dk1"/>
                </a:solidFill>
                <a:latin typeface="Verdana"/>
                <a:ea typeface="Verdana"/>
                <a:cs typeface="Verdana"/>
                <a:sym typeface="Verdana"/>
              </a:rPr>
              <a:t>Assemble information related to research-based strategies implemented at district and/or school sites </a:t>
            </a:r>
          </a:p>
        </p:txBody>
      </p:sp>
      <p:sp>
        <p:nvSpPr>
          <p:cNvPr id="1635" name="Shape 1635"/>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55</a:t>
            </a:fld>
            <a:endParaRPr lang="en"/>
          </a:p>
        </p:txBody>
      </p:sp>
      <p:sp>
        <p:nvSpPr>
          <p:cNvPr id="7"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2753657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90"/>
        <p:cNvGrpSpPr/>
        <p:nvPr/>
      </p:nvGrpSpPr>
      <p:grpSpPr>
        <a:xfrm>
          <a:off x="0" y="0"/>
          <a:ext cx="0" cy="0"/>
          <a:chOff x="0" y="0"/>
          <a:chExt cx="0" cy="0"/>
        </a:xfrm>
      </p:grpSpPr>
      <p:sp>
        <p:nvSpPr>
          <p:cNvPr id="1692" name="Shape 1692"/>
          <p:cNvSpPr/>
          <p:nvPr/>
        </p:nvSpPr>
        <p:spPr>
          <a:xfrm>
            <a:off x="5375" y="1040275"/>
            <a:ext cx="9144000" cy="890700"/>
          </a:xfrm>
          <a:prstGeom prst="rect">
            <a:avLst/>
          </a:prstGeom>
          <a:solidFill>
            <a:srgbClr val="0B5394"/>
          </a:solidFill>
          <a:ln>
            <a:noFill/>
          </a:ln>
        </p:spPr>
        <p:txBody>
          <a:bodyPr lIns="91425" tIns="91425" rIns="91425" bIns="91425" anchor="ctr" anchorCtr="0">
            <a:noAutofit/>
          </a:bodyPr>
          <a:lstStyle/>
          <a:p>
            <a:endParaRPr/>
          </a:p>
        </p:txBody>
      </p:sp>
      <p:sp>
        <p:nvSpPr>
          <p:cNvPr id="1693" name="Shape 1693"/>
          <p:cNvSpPr txBox="1">
            <a:spLocks noGrp="1"/>
          </p:cNvSpPr>
          <p:nvPr>
            <p:ph type="title"/>
          </p:nvPr>
        </p:nvSpPr>
        <p:spPr>
          <a:xfrm>
            <a:off x="311700" y="1040275"/>
            <a:ext cx="8520600" cy="572700"/>
          </a:xfrm>
          <a:prstGeom prst="rect">
            <a:avLst/>
          </a:prstGeom>
        </p:spPr>
        <p:txBody>
          <a:bodyPr vert="horz" lIns="91425" tIns="91425" rIns="91425" bIns="91425" rtlCol="0" anchor="t" anchorCtr="0">
            <a:noAutofit/>
          </a:bodyPr>
          <a:lstStyle/>
          <a:p>
            <a:r>
              <a:rPr lang="en" sz="2400" b="1">
                <a:solidFill>
                  <a:srgbClr val="FFFFFF"/>
                </a:solidFill>
                <a:latin typeface="Verdana"/>
                <a:ea typeface="Verdana"/>
                <a:cs typeface="Verdana"/>
                <a:sym typeface="Verdana"/>
              </a:rPr>
              <a:t>Completing the Demonstration of Increased or Improved Services for Unduplicated Pupils</a:t>
            </a:r>
          </a:p>
        </p:txBody>
      </p:sp>
      <p:pic>
        <p:nvPicPr>
          <p:cNvPr id="1694" name="Shape 1694"/>
          <p:cNvPicPr preferRelativeResize="0"/>
          <p:nvPr/>
        </p:nvPicPr>
        <p:blipFill>
          <a:blip r:embed="rId3">
            <a:alphaModFix/>
          </a:blip>
          <a:stretch>
            <a:fillRect/>
          </a:stretch>
        </p:blipFill>
        <p:spPr>
          <a:xfrm>
            <a:off x="1090775" y="2379801"/>
            <a:ext cx="6761775" cy="3189525"/>
          </a:xfrm>
          <a:prstGeom prst="rect">
            <a:avLst/>
          </a:prstGeom>
          <a:noFill/>
          <a:ln>
            <a:noFill/>
          </a:ln>
        </p:spPr>
      </p:pic>
      <p:sp>
        <p:nvSpPr>
          <p:cNvPr id="1695" name="Shape 1695"/>
          <p:cNvSpPr/>
          <p:nvPr/>
        </p:nvSpPr>
        <p:spPr>
          <a:xfrm rot="5400000">
            <a:off x="4529600" y="3044425"/>
            <a:ext cx="262800" cy="197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696" name="Shape 1696"/>
          <p:cNvSpPr/>
          <p:nvPr/>
        </p:nvSpPr>
        <p:spPr>
          <a:xfrm>
            <a:off x="3110725" y="2130400"/>
            <a:ext cx="2105100" cy="970800"/>
          </a:xfrm>
          <a:prstGeom prst="rect">
            <a:avLst/>
          </a:prstGeom>
          <a:solidFill>
            <a:srgbClr val="D9D9D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 sz="900" b="1" u="sng"/>
              <a:t>FCMAT LCFF Calculator</a:t>
            </a:r>
          </a:p>
          <a:p>
            <a:pPr marL="457200" indent="-285750">
              <a:buSzPct val="100000"/>
              <a:buChar char="●"/>
            </a:pPr>
            <a:r>
              <a:rPr lang="en" sz="900"/>
              <a:t>LCAP MPP Tab</a:t>
            </a:r>
          </a:p>
          <a:p>
            <a:pPr marL="457200" indent="-285750">
              <a:buSzPct val="100000"/>
              <a:buChar char="●"/>
            </a:pPr>
            <a:r>
              <a:rPr lang="en" sz="900"/>
              <a:t>5. Estimated Supplemental &amp; Concentration Grant Funding</a:t>
            </a:r>
          </a:p>
          <a:p>
            <a:pPr marL="457200" indent="-285750">
              <a:buSzPct val="100000"/>
              <a:buChar char="●"/>
            </a:pPr>
            <a:r>
              <a:rPr lang="en" sz="900"/>
              <a:t>2017-18 Column</a:t>
            </a:r>
          </a:p>
        </p:txBody>
      </p:sp>
      <p:sp>
        <p:nvSpPr>
          <p:cNvPr id="1697" name="Shape 1697"/>
          <p:cNvSpPr/>
          <p:nvPr/>
        </p:nvSpPr>
        <p:spPr>
          <a:xfrm rot="5400000">
            <a:off x="7215000" y="2957837"/>
            <a:ext cx="262800" cy="197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698" name="Shape 1698"/>
          <p:cNvSpPr/>
          <p:nvPr/>
        </p:nvSpPr>
        <p:spPr>
          <a:xfrm>
            <a:off x="6862925" y="2184174"/>
            <a:ext cx="2105100" cy="830400"/>
          </a:xfrm>
          <a:prstGeom prst="rect">
            <a:avLst/>
          </a:prstGeom>
          <a:solidFill>
            <a:srgbClr val="D9D9D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 sz="900" b="1" u="sng"/>
              <a:t>FCMAT LCFF Calculator</a:t>
            </a:r>
          </a:p>
          <a:p>
            <a:pPr marL="457200" indent="-285750">
              <a:buSzPct val="100000"/>
              <a:buChar char="●"/>
            </a:pPr>
            <a:r>
              <a:rPr lang="en" sz="900"/>
              <a:t>LCAP MPP Tab</a:t>
            </a:r>
          </a:p>
          <a:p>
            <a:pPr marL="457200" indent="-285750">
              <a:buSzPct val="100000"/>
              <a:buChar char="●"/>
            </a:pPr>
            <a:r>
              <a:rPr lang="en" sz="900"/>
              <a:t>7/8. Minimum Proportionality Percentage</a:t>
            </a:r>
          </a:p>
          <a:p>
            <a:pPr marL="457200" indent="-285750">
              <a:buSzPct val="100000"/>
              <a:buChar char="●"/>
            </a:pPr>
            <a:r>
              <a:rPr lang="en" sz="900"/>
              <a:t>2017-18 Column</a:t>
            </a:r>
          </a:p>
        </p:txBody>
      </p:sp>
      <p:sp>
        <p:nvSpPr>
          <p:cNvPr id="1699" name="Shape 1699"/>
          <p:cNvSpPr/>
          <p:nvPr/>
        </p:nvSpPr>
        <p:spPr>
          <a:xfrm>
            <a:off x="1865600" y="2796825"/>
            <a:ext cx="124800" cy="158400"/>
          </a:xfrm>
          <a:prstGeom prst="mathMultiply">
            <a:avLst>
              <a:gd name="adj1" fmla="val 2352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700" name="Shape 1700"/>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56</a:t>
            </a:fld>
            <a:endParaRPr lang="en"/>
          </a:p>
        </p:txBody>
      </p:sp>
      <p:sp>
        <p:nvSpPr>
          <p:cNvPr id="12"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507286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pic>
        <p:nvPicPr>
          <p:cNvPr id="1705" name="Shape 1705" descr="Untitled.png"/>
          <p:cNvPicPr preferRelativeResize="0"/>
          <p:nvPr/>
        </p:nvPicPr>
        <p:blipFill>
          <a:blip r:embed="rId3">
            <a:alphaModFix/>
          </a:blip>
          <a:stretch>
            <a:fillRect/>
          </a:stretch>
        </p:blipFill>
        <p:spPr>
          <a:xfrm>
            <a:off x="1628048" y="1826226"/>
            <a:ext cx="5854268" cy="4114575"/>
          </a:xfrm>
          <a:prstGeom prst="rect">
            <a:avLst/>
          </a:prstGeom>
          <a:noFill/>
          <a:ln>
            <a:noFill/>
          </a:ln>
        </p:spPr>
      </p:pic>
      <p:sp>
        <p:nvSpPr>
          <p:cNvPr id="1706" name="Shape 1706"/>
          <p:cNvSpPr/>
          <p:nvPr/>
        </p:nvSpPr>
        <p:spPr>
          <a:xfrm>
            <a:off x="0" y="857250"/>
            <a:ext cx="9144000" cy="926100"/>
          </a:xfrm>
          <a:prstGeom prst="rect">
            <a:avLst/>
          </a:prstGeom>
          <a:solidFill>
            <a:srgbClr val="0B5394"/>
          </a:solidFill>
          <a:ln>
            <a:noFill/>
          </a:ln>
        </p:spPr>
        <p:txBody>
          <a:bodyPr lIns="91425" tIns="91425" rIns="91425" bIns="91425" anchor="ctr" anchorCtr="0">
            <a:noAutofit/>
          </a:bodyPr>
          <a:lstStyle/>
          <a:p>
            <a:endParaRPr/>
          </a:p>
        </p:txBody>
      </p:sp>
      <p:sp>
        <p:nvSpPr>
          <p:cNvPr id="1707" name="Shape 1707"/>
          <p:cNvSpPr txBox="1">
            <a:spLocks noGrp="1"/>
          </p:cNvSpPr>
          <p:nvPr>
            <p:ph type="title"/>
          </p:nvPr>
        </p:nvSpPr>
        <p:spPr>
          <a:xfrm>
            <a:off x="223400" y="881100"/>
            <a:ext cx="8520600" cy="572700"/>
          </a:xfrm>
          <a:prstGeom prst="rect">
            <a:avLst/>
          </a:prstGeom>
        </p:spPr>
        <p:txBody>
          <a:bodyPr vert="horz" lIns="91425" tIns="91425" rIns="91425" bIns="91425" rtlCol="0" anchor="t" anchorCtr="0">
            <a:noAutofit/>
          </a:bodyPr>
          <a:lstStyle/>
          <a:p>
            <a:pPr>
              <a:buClr>
                <a:schemeClr val="dk1"/>
              </a:buClr>
              <a:buSzPct val="45833"/>
            </a:pPr>
            <a:r>
              <a:rPr lang="en" sz="2400" b="1">
                <a:solidFill>
                  <a:schemeClr val="lt1"/>
                </a:solidFill>
                <a:latin typeface="Verdana"/>
                <a:ea typeface="Verdana"/>
                <a:cs typeface="Verdana"/>
                <a:sym typeface="Verdana"/>
              </a:rPr>
              <a:t>Completing the Demonstration of Increased or Improved Services for Unduplicated Pupils</a:t>
            </a:r>
          </a:p>
        </p:txBody>
      </p:sp>
      <p:sp>
        <p:nvSpPr>
          <p:cNvPr id="1708" name="Shape 1708"/>
          <p:cNvSpPr/>
          <p:nvPr/>
        </p:nvSpPr>
        <p:spPr>
          <a:xfrm>
            <a:off x="5423713" y="1863183"/>
            <a:ext cx="306600" cy="5223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709" name="Shape 1709"/>
          <p:cNvSpPr/>
          <p:nvPr/>
        </p:nvSpPr>
        <p:spPr>
          <a:xfrm rot="-5400000">
            <a:off x="1258099" y="4253081"/>
            <a:ext cx="306600" cy="5223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710" name="Shape 1710"/>
          <p:cNvSpPr/>
          <p:nvPr/>
        </p:nvSpPr>
        <p:spPr>
          <a:xfrm>
            <a:off x="5205093" y="4518060"/>
            <a:ext cx="743700" cy="195900"/>
          </a:xfrm>
          <a:prstGeom prst="rect">
            <a:avLst/>
          </a:prstGeom>
          <a:noFill/>
          <a:ln w="28575" cap="flat" cmpd="sng">
            <a:solidFill>
              <a:srgbClr val="FFFF00"/>
            </a:solidFill>
            <a:prstDash val="solid"/>
            <a:round/>
            <a:headEnd type="none" w="med" len="med"/>
            <a:tailEnd type="none" w="med" len="med"/>
          </a:ln>
        </p:spPr>
        <p:txBody>
          <a:bodyPr lIns="91425" tIns="91425" rIns="91425" bIns="91425" anchor="ctr" anchorCtr="0">
            <a:noAutofit/>
          </a:bodyPr>
          <a:lstStyle/>
          <a:p>
            <a:endParaRPr/>
          </a:p>
        </p:txBody>
      </p:sp>
      <p:sp>
        <p:nvSpPr>
          <p:cNvPr id="1711" name="Shape 1711"/>
          <p:cNvSpPr/>
          <p:nvPr/>
        </p:nvSpPr>
        <p:spPr>
          <a:xfrm>
            <a:off x="5205093" y="4518060"/>
            <a:ext cx="743700" cy="1959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1712" name="Shape 1712"/>
          <p:cNvSpPr/>
          <p:nvPr/>
        </p:nvSpPr>
        <p:spPr>
          <a:xfrm>
            <a:off x="5205093" y="5589672"/>
            <a:ext cx="743700" cy="195900"/>
          </a:xfrm>
          <a:prstGeom prst="rect">
            <a:avLst/>
          </a:prstGeom>
          <a:noFill/>
          <a:ln w="28575" cap="flat" cmpd="sng">
            <a:solidFill>
              <a:srgbClr val="FFFF00"/>
            </a:solidFill>
            <a:prstDash val="solid"/>
            <a:round/>
            <a:headEnd type="none" w="med" len="med"/>
            <a:tailEnd type="none" w="med" len="med"/>
          </a:ln>
        </p:spPr>
        <p:txBody>
          <a:bodyPr lIns="91425" tIns="91425" rIns="91425" bIns="91425" anchor="ctr" anchorCtr="0">
            <a:noAutofit/>
          </a:bodyPr>
          <a:lstStyle/>
          <a:p>
            <a:endParaRPr/>
          </a:p>
        </p:txBody>
      </p:sp>
      <p:sp>
        <p:nvSpPr>
          <p:cNvPr id="1713" name="Shape 1713"/>
          <p:cNvSpPr/>
          <p:nvPr/>
        </p:nvSpPr>
        <p:spPr>
          <a:xfrm>
            <a:off x="5205093" y="5589672"/>
            <a:ext cx="743700" cy="1959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1714" name="Shape 1714"/>
          <p:cNvSpPr/>
          <p:nvPr/>
        </p:nvSpPr>
        <p:spPr>
          <a:xfrm rot="-5400000">
            <a:off x="1258099" y="5319478"/>
            <a:ext cx="306600" cy="5223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715" name="Shape 1715"/>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57</a:t>
            </a:fld>
            <a:endParaRPr lang="en"/>
          </a:p>
        </p:txBody>
      </p:sp>
      <p:sp>
        <p:nvSpPr>
          <p:cNvPr id="15"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127975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sp>
        <p:nvSpPr>
          <p:cNvPr id="1724" name="Shape 1724"/>
          <p:cNvSpPr/>
          <p:nvPr/>
        </p:nvSpPr>
        <p:spPr>
          <a:xfrm>
            <a:off x="5375" y="1040275"/>
            <a:ext cx="9144000" cy="890700"/>
          </a:xfrm>
          <a:prstGeom prst="rect">
            <a:avLst/>
          </a:prstGeom>
          <a:solidFill>
            <a:srgbClr val="0B5394"/>
          </a:solidFill>
          <a:ln>
            <a:noFill/>
          </a:ln>
        </p:spPr>
        <p:txBody>
          <a:bodyPr lIns="91425" tIns="91425" rIns="91425" bIns="91425" anchor="ctr" anchorCtr="0">
            <a:noAutofit/>
          </a:bodyPr>
          <a:lstStyle/>
          <a:p>
            <a:endParaRPr/>
          </a:p>
        </p:txBody>
      </p:sp>
      <p:sp>
        <p:nvSpPr>
          <p:cNvPr id="1725" name="Shape 1725"/>
          <p:cNvSpPr txBox="1">
            <a:spLocks noGrp="1"/>
          </p:cNvSpPr>
          <p:nvPr>
            <p:ph type="title"/>
          </p:nvPr>
        </p:nvSpPr>
        <p:spPr>
          <a:xfrm>
            <a:off x="311700" y="1040275"/>
            <a:ext cx="8520600" cy="572700"/>
          </a:xfrm>
          <a:prstGeom prst="rect">
            <a:avLst/>
          </a:prstGeom>
        </p:spPr>
        <p:txBody>
          <a:bodyPr vert="horz" lIns="91425" tIns="91425" rIns="91425" bIns="91425" rtlCol="0" anchor="t" anchorCtr="0">
            <a:noAutofit/>
          </a:bodyPr>
          <a:lstStyle/>
          <a:p>
            <a:r>
              <a:rPr lang="en" sz="2400" b="1">
                <a:solidFill>
                  <a:srgbClr val="FFFFFF"/>
                </a:solidFill>
                <a:latin typeface="Verdana"/>
                <a:ea typeface="Verdana"/>
                <a:cs typeface="Verdana"/>
                <a:sym typeface="Verdana"/>
              </a:rPr>
              <a:t>Completing the Demonstration of Increased or Improved Services for Unduplicated Pupils</a:t>
            </a:r>
          </a:p>
        </p:txBody>
      </p:sp>
      <p:pic>
        <p:nvPicPr>
          <p:cNvPr id="1726" name="Shape 1726"/>
          <p:cNvPicPr preferRelativeResize="0"/>
          <p:nvPr/>
        </p:nvPicPr>
        <p:blipFill>
          <a:blip r:embed="rId3">
            <a:alphaModFix/>
          </a:blip>
          <a:stretch>
            <a:fillRect/>
          </a:stretch>
        </p:blipFill>
        <p:spPr>
          <a:xfrm>
            <a:off x="1090775" y="2379801"/>
            <a:ext cx="6761775" cy="3189525"/>
          </a:xfrm>
          <a:prstGeom prst="rect">
            <a:avLst/>
          </a:prstGeom>
          <a:noFill/>
          <a:ln>
            <a:noFill/>
          </a:ln>
        </p:spPr>
      </p:pic>
      <p:sp>
        <p:nvSpPr>
          <p:cNvPr id="1727" name="Shape 1727"/>
          <p:cNvSpPr txBox="1"/>
          <p:nvPr/>
        </p:nvSpPr>
        <p:spPr>
          <a:xfrm>
            <a:off x="3581400" y="3162950"/>
            <a:ext cx="1236300" cy="229800"/>
          </a:xfrm>
          <a:prstGeom prst="rect">
            <a:avLst/>
          </a:prstGeom>
          <a:noFill/>
          <a:ln>
            <a:noFill/>
          </a:ln>
        </p:spPr>
        <p:txBody>
          <a:bodyPr lIns="91425" tIns="91425" rIns="91425" bIns="91425" anchor="t" anchorCtr="0">
            <a:noAutofit/>
          </a:bodyPr>
          <a:lstStyle/>
          <a:p>
            <a:r>
              <a:rPr lang="en" dirty="0" smtClean="0"/>
              <a:t>42,437,289</a:t>
            </a:r>
            <a:endParaRPr lang="en" dirty="0"/>
          </a:p>
        </p:txBody>
      </p:sp>
      <p:sp>
        <p:nvSpPr>
          <p:cNvPr id="1728" name="Shape 1728"/>
          <p:cNvSpPr txBox="1"/>
          <p:nvPr/>
        </p:nvSpPr>
        <p:spPr>
          <a:xfrm>
            <a:off x="6921050" y="3162950"/>
            <a:ext cx="1083900" cy="277200"/>
          </a:xfrm>
          <a:prstGeom prst="rect">
            <a:avLst/>
          </a:prstGeom>
          <a:noFill/>
          <a:ln>
            <a:noFill/>
          </a:ln>
        </p:spPr>
        <p:txBody>
          <a:bodyPr lIns="91425" tIns="91425" rIns="91425" bIns="91425" anchor="t" anchorCtr="0">
            <a:noAutofit/>
          </a:bodyPr>
          <a:lstStyle/>
          <a:p>
            <a:r>
              <a:rPr lang="en"/>
              <a:t>16.06</a:t>
            </a:r>
          </a:p>
        </p:txBody>
      </p:sp>
      <p:sp>
        <p:nvSpPr>
          <p:cNvPr id="1729" name="Shape 1729"/>
          <p:cNvSpPr/>
          <p:nvPr/>
        </p:nvSpPr>
        <p:spPr>
          <a:xfrm>
            <a:off x="1865600" y="2796825"/>
            <a:ext cx="124800" cy="158400"/>
          </a:xfrm>
          <a:prstGeom prst="mathMultiply">
            <a:avLst>
              <a:gd name="adj1" fmla="val 2352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730" name="Shape 1730"/>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58</a:t>
            </a:fld>
            <a:endParaRPr lang="en"/>
          </a:p>
        </p:txBody>
      </p:sp>
      <p:sp>
        <p:nvSpPr>
          <p:cNvPr id="1731" name="Shape 1731"/>
          <p:cNvSpPr/>
          <p:nvPr/>
        </p:nvSpPr>
        <p:spPr>
          <a:xfrm>
            <a:off x="716025" y="4483300"/>
            <a:ext cx="1057500" cy="6636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2"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1253712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6" name="Shape 1736"/>
          <p:cNvSpPr/>
          <p:nvPr/>
        </p:nvSpPr>
        <p:spPr>
          <a:xfrm>
            <a:off x="5375" y="1040275"/>
            <a:ext cx="9144000" cy="890700"/>
          </a:xfrm>
          <a:prstGeom prst="rect">
            <a:avLst/>
          </a:prstGeom>
          <a:solidFill>
            <a:srgbClr val="0B5394"/>
          </a:solidFill>
          <a:ln>
            <a:noFill/>
          </a:ln>
        </p:spPr>
        <p:txBody>
          <a:bodyPr lIns="91425" tIns="91425" rIns="91425" bIns="91425" anchor="ctr" anchorCtr="0">
            <a:noAutofit/>
          </a:bodyPr>
          <a:lstStyle/>
          <a:p>
            <a:endParaRPr/>
          </a:p>
        </p:txBody>
      </p:sp>
      <p:sp>
        <p:nvSpPr>
          <p:cNvPr id="1737" name="Shape 1737"/>
          <p:cNvSpPr txBox="1">
            <a:spLocks noGrp="1"/>
          </p:cNvSpPr>
          <p:nvPr>
            <p:ph type="title"/>
          </p:nvPr>
        </p:nvSpPr>
        <p:spPr>
          <a:xfrm>
            <a:off x="311700" y="1040275"/>
            <a:ext cx="8520600" cy="572700"/>
          </a:xfrm>
          <a:prstGeom prst="rect">
            <a:avLst/>
          </a:prstGeom>
        </p:spPr>
        <p:txBody>
          <a:bodyPr vert="horz" lIns="91425" tIns="91425" rIns="91425" bIns="91425" rtlCol="0" anchor="t" anchorCtr="0">
            <a:noAutofit/>
          </a:bodyPr>
          <a:lstStyle/>
          <a:p>
            <a:pPr>
              <a:buClr>
                <a:schemeClr val="dk1"/>
              </a:buClr>
              <a:buSzPct val="45833"/>
            </a:pPr>
            <a:r>
              <a:rPr lang="en" sz="2400" b="1">
                <a:solidFill>
                  <a:srgbClr val="FFFFFF"/>
                </a:solidFill>
                <a:latin typeface="Verdana"/>
                <a:ea typeface="Verdana"/>
                <a:cs typeface="Verdana"/>
                <a:sym typeface="Verdana"/>
              </a:rPr>
              <a:t>Demonstration of Increased or Improved Services for Unduplicated Pupils:  Instructions</a:t>
            </a:r>
          </a:p>
        </p:txBody>
      </p:sp>
      <p:sp>
        <p:nvSpPr>
          <p:cNvPr id="1738" name="Shape 1738"/>
          <p:cNvSpPr txBox="1">
            <a:spLocks noGrp="1"/>
          </p:cNvSpPr>
          <p:nvPr>
            <p:ph type="body" idx="1"/>
          </p:nvPr>
        </p:nvSpPr>
        <p:spPr>
          <a:xfrm>
            <a:off x="317075" y="2009725"/>
            <a:ext cx="8520600" cy="3416400"/>
          </a:xfrm>
          <a:prstGeom prst="rect">
            <a:avLst/>
          </a:prstGeom>
        </p:spPr>
        <p:txBody>
          <a:bodyPr vert="horz" lIns="91425" tIns="91425" rIns="91425" bIns="91425" rtlCol="0" anchor="t" anchorCtr="0">
            <a:noAutofit/>
          </a:bodyPr>
          <a:lstStyle/>
          <a:p>
            <a:pPr>
              <a:spcBef>
                <a:spcPts val="600"/>
              </a:spcBef>
              <a:spcAft>
                <a:spcPts val="0"/>
              </a:spcAft>
              <a:buNone/>
            </a:pPr>
            <a:r>
              <a:rPr lang="en" sz="2200" b="1">
                <a:solidFill>
                  <a:srgbClr val="0B5394"/>
                </a:solidFill>
                <a:latin typeface="Verdana"/>
                <a:ea typeface="Verdana"/>
                <a:cs typeface="Verdana"/>
                <a:sym typeface="Verdana"/>
              </a:rPr>
              <a:t> </a:t>
            </a:r>
          </a:p>
          <a:p>
            <a:pPr marL="457200" indent="-317500">
              <a:spcBef>
                <a:spcPts val="600"/>
              </a:spcBef>
              <a:spcAft>
                <a:spcPts val="0"/>
              </a:spcAft>
              <a:buClr>
                <a:schemeClr val="dk1"/>
              </a:buClr>
              <a:buFont typeface="Verdana"/>
            </a:pPr>
            <a:r>
              <a:rPr lang="en" sz="1400">
                <a:solidFill>
                  <a:schemeClr val="dk1"/>
                </a:solidFill>
                <a:latin typeface="Verdana"/>
                <a:ea typeface="Verdana"/>
                <a:cs typeface="Verdana"/>
                <a:sym typeface="Verdana"/>
              </a:rPr>
              <a:t>Description requirements for Action(s)/Service(s) provided LEA-wide or Schoolwide:</a:t>
            </a:r>
          </a:p>
          <a:p>
            <a:pPr>
              <a:spcBef>
                <a:spcPts val="600"/>
              </a:spcBef>
              <a:spcAft>
                <a:spcPts val="0"/>
              </a:spcAft>
              <a:buNone/>
            </a:pPr>
            <a:endParaRPr sz="1400">
              <a:solidFill>
                <a:schemeClr val="dk1"/>
              </a:solidFill>
              <a:latin typeface="Verdana"/>
              <a:ea typeface="Verdana"/>
              <a:cs typeface="Verdana"/>
              <a:sym typeface="Verdana"/>
            </a:endParaRPr>
          </a:p>
        </p:txBody>
      </p:sp>
      <p:sp>
        <p:nvSpPr>
          <p:cNvPr id="1740" name="Shape 1740"/>
          <p:cNvSpPr/>
          <p:nvPr/>
        </p:nvSpPr>
        <p:spPr>
          <a:xfrm>
            <a:off x="76200" y="2096500"/>
            <a:ext cx="3397175" cy="324900"/>
          </a:xfrm>
          <a:prstGeom prst="rect">
            <a:avLst/>
          </a:prstGeom>
          <a:solidFill>
            <a:srgbClr val="6AA84F"/>
          </a:solidFill>
          <a:ln>
            <a:noFill/>
          </a:ln>
        </p:spPr>
        <p:txBody>
          <a:bodyPr lIns="91425" tIns="91425" rIns="91425" bIns="91425" anchor="ctr" anchorCtr="0">
            <a:noAutofit/>
          </a:bodyPr>
          <a:lstStyle/>
          <a:p>
            <a:r>
              <a:rPr lang="en" b="1" dirty="0">
                <a:solidFill>
                  <a:srgbClr val="FFFFFF"/>
                </a:solidFill>
              </a:rPr>
              <a:t>  Template Instructions</a:t>
            </a:r>
          </a:p>
        </p:txBody>
      </p:sp>
      <p:sp>
        <p:nvSpPr>
          <p:cNvPr id="1741" name="Shape 1741"/>
          <p:cNvSpPr txBox="1"/>
          <p:nvPr/>
        </p:nvSpPr>
        <p:spPr>
          <a:xfrm>
            <a:off x="3278125" y="3250375"/>
            <a:ext cx="2330400" cy="533700"/>
          </a:xfrm>
          <a:prstGeom prst="rect">
            <a:avLst/>
          </a:prstGeom>
          <a:solidFill>
            <a:srgbClr val="351C75"/>
          </a:solidFill>
          <a:ln>
            <a:noFill/>
          </a:ln>
        </p:spPr>
        <p:txBody>
          <a:bodyPr lIns="91425" tIns="91425" rIns="91425" bIns="91425" anchor="t" anchorCtr="0">
            <a:noAutofit/>
          </a:bodyPr>
          <a:lstStyle/>
          <a:p>
            <a:pPr algn="ctr"/>
            <a:r>
              <a:rPr lang="en" sz="1200">
                <a:solidFill>
                  <a:srgbClr val="FFFFFF"/>
                </a:solidFill>
              </a:rPr>
              <a:t>Principally directed to unduplicated pupils</a:t>
            </a:r>
          </a:p>
        </p:txBody>
      </p:sp>
      <p:sp>
        <p:nvSpPr>
          <p:cNvPr id="1742" name="Shape 1742"/>
          <p:cNvSpPr txBox="1"/>
          <p:nvPr/>
        </p:nvSpPr>
        <p:spPr>
          <a:xfrm>
            <a:off x="3278125" y="3862600"/>
            <a:ext cx="2330400" cy="533700"/>
          </a:xfrm>
          <a:prstGeom prst="rect">
            <a:avLst/>
          </a:prstGeom>
          <a:solidFill>
            <a:srgbClr val="1155CC"/>
          </a:solidFill>
          <a:ln>
            <a:noFill/>
          </a:ln>
        </p:spPr>
        <p:txBody>
          <a:bodyPr lIns="91425" tIns="91425" rIns="91425" bIns="91425" anchor="t" anchorCtr="0">
            <a:noAutofit/>
          </a:bodyPr>
          <a:lstStyle/>
          <a:p>
            <a:pPr algn="ctr"/>
            <a:r>
              <a:rPr lang="en" sz="1200">
                <a:solidFill>
                  <a:srgbClr val="FFFFFF"/>
                </a:solidFill>
              </a:rPr>
              <a:t>Effective in meeting goals for unduplicated pupils</a:t>
            </a:r>
          </a:p>
        </p:txBody>
      </p:sp>
      <p:sp>
        <p:nvSpPr>
          <p:cNvPr id="1743" name="Shape 1743"/>
          <p:cNvSpPr txBox="1"/>
          <p:nvPr/>
        </p:nvSpPr>
        <p:spPr>
          <a:xfrm>
            <a:off x="3278125" y="4474825"/>
            <a:ext cx="2330400" cy="1081800"/>
          </a:xfrm>
          <a:prstGeom prst="rect">
            <a:avLst/>
          </a:prstGeom>
          <a:solidFill>
            <a:srgbClr val="38761D"/>
          </a:solidFill>
          <a:ln>
            <a:noFill/>
          </a:ln>
        </p:spPr>
        <p:txBody>
          <a:bodyPr lIns="91425" tIns="91425" rIns="91425" bIns="91425" anchor="t" anchorCtr="0">
            <a:noAutofit/>
          </a:bodyPr>
          <a:lstStyle/>
          <a:p>
            <a:r>
              <a:rPr lang="en" sz="1200">
                <a:solidFill>
                  <a:srgbClr val="FFFFFF"/>
                </a:solidFill>
              </a:rPr>
              <a:t>Most effective use of the funds</a:t>
            </a:r>
          </a:p>
          <a:p>
            <a:pPr marL="457200" indent="-292100">
              <a:buClr>
                <a:srgbClr val="FFFFFF"/>
              </a:buClr>
              <a:buSzPct val="100000"/>
              <a:buChar char="●"/>
            </a:pPr>
            <a:r>
              <a:rPr lang="en" sz="1000">
                <a:solidFill>
                  <a:srgbClr val="FFFFFF"/>
                </a:solidFill>
              </a:rPr>
              <a:t>Basis for determination</a:t>
            </a:r>
          </a:p>
          <a:p>
            <a:pPr marL="457200" indent="-292100">
              <a:buClr>
                <a:srgbClr val="FFFFFF"/>
              </a:buClr>
              <a:buSzPct val="100000"/>
              <a:buChar char="●"/>
            </a:pPr>
            <a:r>
              <a:rPr lang="en" sz="1000">
                <a:solidFill>
                  <a:srgbClr val="FFFFFF"/>
                </a:solidFill>
              </a:rPr>
              <a:t>Alternatives considered</a:t>
            </a:r>
          </a:p>
          <a:p>
            <a:pPr marL="457200" indent="-292100">
              <a:buClr>
                <a:srgbClr val="FFFFFF"/>
              </a:buClr>
              <a:buSzPct val="100000"/>
              <a:buChar char="●"/>
            </a:pPr>
            <a:r>
              <a:rPr lang="en" sz="1000">
                <a:solidFill>
                  <a:srgbClr val="FFFFFF"/>
                </a:solidFill>
              </a:rPr>
              <a:t>Supporting research, experience, or educational theory</a:t>
            </a:r>
          </a:p>
        </p:txBody>
      </p:sp>
      <p:sp>
        <p:nvSpPr>
          <p:cNvPr id="1744" name="Shape 1744"/>
          <p:cNvSpPr/>
          <p:nvPr/>
        </p:nvSpPr>
        <p:spPr>
          <a:xfrm>
            <a:off x="597775" y="3021775"/>
            <a:ext cx="2607900" cy="170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1200"/>
              <a:t>LEA-wide</a:t>
            </a:r>
          </a:p>
        </p:txBody>
      </p:sp>
      <p:sp>
        <p:nvSpPr>
          <p:cNvPr id="1745" name="Shape 1745"/>
          <p:cNvSpPr/>
          <p:nvPr/>
        </p:nvSpPr>
        <p:spPr>
          <a:xfrm>
            <a:off x="5676900" y="3021775"/>
            <a:ext cx="2607900" cy="170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 sz="1200"/>
              <a:t>Schoolwide</a:t>
            </a:r>
          </a:p>
        </p:txBody>
      </p:sp>
      <p:sp>
        <p:nvSpPr>
          <p:cNvPr id="1746" name="Shape 1746"/>
          <p:cNvSpPr/>
          <p:nvPr/>
        </p:nvSpPr>
        <p:spPr>
          <a:xfrm>
            <a:off x="981425" y="3406000"/>
            <a:ext cx="945900" cy="945900"/>
          </a:xfrm>
          <a:prstGeom prst="ellipse">
            <a:avLst/>
          </a:prstGeom>
          <a:solidFill>
            <a:srgbClr val="FCE5CD"/>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endParaRPr/>
          </a:p>
        </p:txBody>
      </p:sp>
      <p:sp>
        <p:nvSpPr>
          <p:cNvPr id="1747" name="Shape 1747"/>
          <p:cNvSpPr/>
          <p:nvPr/>
        </p:nvSpPr>
        <p:spPr>
          <a:xfrm>
            <a:off x="1733575" y="4438650"/>
            <a:ext cx="945900" cy="945900"/>
          </a:xfrm>
          <a:prstGeom prst="ellipse">
            <a:avLst/>
          </a:prstGeom>
          <a:solidFill>
            <a:srgbClr val="D0E0E3"/>
          </a:solidFill>
          <a:ln w="9525" cap="flat" cmpd="sng">
            <a:solidFill>
              <a:srgbClr val="3D85C6"/>
            </a:solidFill>
            <a:prstDash val="solid"/>
            <a:round/>
            <a:headEnd type="none" w="med" len="med"/>
            <a:tailEnd type="none" w="med" len="med"/>
          </a:ln>
        </p:spPr>
        <p:txBody>
          <a:bodyPr lIns="91425" tIns="91425" rIns="91425" bIns="91425" anchor="ctr" anchorCtr="0">
            <a:noAutofit/>
          </a:bodyPr>
          <a:lstStyle/>
          <a:p>
            <a:endParaRPr/>
          </a:p>
        </p:txBody>
      </p:sp>
      <p:sp>
        <p:nvSpPr>
          <p:cNvPr id="1748" name="Shape 1748"/>
          <p:cNvSpPr/>
          <p:nvPr/>
        </p:nvSpPr>
        <p:spPr>
          <a:xfrm>
            <a:off x="6957900" y="3406000"/>
            <a:ext cx="945900" cy="945900"/>
          </a:xfrm>
          <a:prstGeom prst="ellipse">
            <a:avLst/>
          </a:prstGeom>
          <a:solidFill>
            <a:srgbClr val="D9D2E9"/>
          </a:solidFill>
          <a:ln w="9525" cap="flat" cmpd="sng">
            <a:solidFill>
              <a:srgbClr val="351C75"/>
            </a:solidFill>
            <a:prstDash val="solid"/>
            <a:round/>
            <a:headEnd type="none" w="med" len="med"/>
            <a:tailEnd type="none" w="med" len="med"/>
          </a:ln>
        </p:spPr>
        <p:txBody>
          <a:bodyPr lIns="91425" tIns="91425" rIns="91425" bIns="91425" anchor="ctr" anchorCtr="0">
            <a:noAutofit/>
          </a:bodyPr>
          <a:lstStyle/>
          <a:p>
            <a:pPr algn="ctr"/>
            <a:endParaRPr sz="800"/>
          </a:p>
        </p:txBody>
      </p:sp>
      <p:sp>
        <p:nvSpPr>
          <p:cNvPr id="1749" name="Shape 1749"/>
          <p:cNvSpPr/>
          <p:nvPr/>
        </p:nvSpPr>
        <p:spPr>
          <a:xfrm>
            <a:off x="6343675" y="4438650"/>
            <a:ext cx="945900" cy="945900"/>
          </a:xfrm>
          <a:prstGeom prst="ellipse">
            <a:avLst/>
          </a:prstGeom>
          <a:solidFill>
            <a:srgbClr val="D9EAD3"/>
          </a:solidFill>
          <a:ln w="9525" cap="flat" cmpd="sng">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1750" name="Shape 1750"/>
          <p:cNvSpPr txBox="1"/>
          <p:nvPr/>
        </p:nvSpPr>
        <p:spPr>
          <a:xfrm>
            <a:off x="981425" y="3612100"/>
            <a:ext cx="945900" cy="533700"/>
          </a:xfrm>
          <a:prstGeom prst="rect">
            <a:avLst/>
          </a:prstGeom>
          <a:noFill/>
          <a:ln>
            <a:noFill/>
          </a:ln>
        </p:spPr>
        <p:txBody>
          <a:bodyPr lIns="91425" tIns="91425" rIns="91425" bIns="91425" anchor="t" anchorCtr="0">
            <a:noAutofit/>
          </a:bodyPr>
          <a:lstStyle/>
          <a:p>
            <a:pPr algn="ctr"/>
            <a:r>
              <a:rPr lang="en" sz="1000"/>
              <a:t>55% or More Unduplicated Pupils</a:t>
            </a:r>
          </a:p>
        </p:txBody>
      </p:sp>
      <p:sp>
        <p:nvSpPr>
          <p:cNvPr id="1751" name="Shape 1751"/>
          <p:cNvSpPr txBox="1"/>
          <p:nvPr/>
        </p:nvSpPr>
        <p:spPr>
          <a:xfrm>
            <a:off x="1733575" y="4551887"/>
            <a:ext cx="945900" cy="533700"/>
          </a:xfrm>
          <a:prstGeom prst="rect">
            <a:avLst/>
          </a:prstGeom>
          <a:noFill/>
          <a:ln>
            <a:noFill/>
          </a:ln>
        </p:spPr>
        <p:txBody>
          <a:bodyPr lIns="91425" tIns="91425" rIns="91425" bIns="91425" anchor="t" anchorCtr="0">
            <a:noAutofit/>
          </a:bodyPr>
          <a:lstStyle/>
          <a:p>
            <a:pPr algn="ctr"/>
            <a:r>
              <a:rPr lang="en" sz="1000"/>
              <a:t>Less than 55% Unduplicated Pupils</a:t>
            </a:r>
          </a:p>
        </p:txBody>
      </p:sp>
      <p:sp>
        <p:nvSpPr>
          <p:cNvPr id="1752" name="Shape 1752"/>
          <p:cNvSpPr txBox="1"/>
          <p:nvPr/>
        </p:nvSpPr>
        <p:spPr>
          <a:xfrm>
            <a:off x="6343675" y="4568537"/>
            <a:ext cx="945900" cy="533700"/>
          </a:xfrm>
          <a:prstGeom prst="rect">
            <a:avLst/>
          </a:prstGeom>
          <a:noFill/>
          <a:ln>
            <a:noFill/>
          </a:ln>
        </p:spPr>
        <p:txBody>
          <a:bodyPr lIns="91425" tIns="91425" rIns="91425" bIns="91425" anchor="t" anchorCtr="0">
            <a:noAutofit/>
          </a:bodyPr>
          <a:lstStyle/>
          <a:p>
            <a:pPr algn="ctr"/>
            <a:r>
              <a:rPr lang="en" sz="1000"/>
              <a:t>Less than 40% Unduplicated Pupils</a:t>
            </a:r>
          </a:p>
        </p:txBody>
      </p:sp>
      <p:sp>
        <p:nvSpPr>
          <p:cNvPr id="1753" name="Shape 1753"/>
          <p:cNvSpPr txBox="1"/>
          <p:nvPr/>
        </p:nvSpPr>
        <p:spPr>
          <a:xfrm>
            <a:off x="6957900" y="3613662"/>
            <a:ext cx="945900" cy="533700"/>
          </a:xfrm>
          <a:prstGeom prst="rect">
            <a:avLst/>
          </a:prstGeom>
          <a:noFill/>
          <a:ln>
            <a:noFill/>
          </a:ln>
        </p:spPr>
        <p:txBody>
          <a:bodyPr lIns="91425" tIns="91425" rIns="91425" bIns="91425" anchor="t" anchorCtr="0">
            <a:noAutofit/>
          </a:bodyPr>
          <a:lstStyle/>
          <a:p>
            <a:pPr algn="ctr"/>
            <a:r>
              <a:rPr lang="en" sz="1000"/>
              <a:t>40% or More Unduplicated Pupils</a:t>
            </a:r>
          </a:p>
        </p:txBody>
      </p:sp>
      <p:cxnSp>
        <p:nvCxnSpPr>
          <p:cNvPr id="1754" name="Shape 1754"/>
          <p:cNvCxnSpPr>
            <a:stCxn id="1750" idx="3"/>
            <a:endCxn id="1741" idx="1"/>
          </p:cNvCxnSpPr>
          <p:nvPr/>
        </p:nvCxnSpPr>
        <p:spPr>
          <a:xfrm rot="10800000" flipH="1">
            <a:off x="1927325" y="3517150"/>
            <a:ext cx="1350900" cy="361800"/>
          </a:xfrm>
          <a:prstGeom prst="straightConnector1">
            <a:avLst/>
          </a:prstGeom>
          <a:noFill/>
          <a:ln w="9525" cap="flat" cmpd="sng">
            <a:solidFill>
              <a:srgbClr val="FF9900"/>
            </a:solidFill>
            <a:prstDash val="solid"/>
            <a:round/>
            <a:headEnd type="none" w="lg" len="lg"/>
            <a:tailEnd type="triangle" w="lg" len="lg"/>
          </a:ln>
        </p:spPr>
      </p:cxnSp>
      <p:cxnSp>
        <p:nvCxnSpPr>
          <p:cNvPr id="1755" name="Shape 1755"/>
          <p:cNvCxnSpPr>
            <a:stCxn id="1753" idx="1"/>
            <a:endCxn id="1741" idx="3"/>
          </p:cNvCxnSpPr>
          <p:nvPr/>
        </p:nvCxnSpPr>
        <p:spPr>
          <a:xfrm rot="10800000">
            <a:off x="5608500" y="3517212"/>
            <a:ext cx="1349400" cy="363300"/>
          </a:xfrm>
          <a:prstGeom prst="straightConnector1">
            <a:avLst/>
          </a:prstGeom>
          <a:noFill/>
          <a:ln w="9525" cap="flat" cmpd="sng">
            <a:solidFill>
              <a:srgbClr val="351C75"/>
            </a:solidFill>
            <a:prstDash val="solid"/>
            <a:round/>
            <a:headEnd type="none" w="lg" len="lg"/>
            <a:tailEnd type="triangle" w="lg" len="lg"/>
          </a:ln>
        </p:spPr>
      </p:cxnSp>
      <p:cxnSp>
        <p:nvCxnSpPr>
          <p:cNvPr id="1756" name="Shape 1756"/>
          <p:cNvCxnSpPr>
            <a:stCxn id="1750" idx="3"/>
            <a:endCxn id="1742" idx="1"/>
          </p:cNvCxnSpPr>
          <p:nvPr/>
        </p:nvCxnSpPr>
        <p:spPr>
          <a:xfrm>
            <a:off x="1927325" y="3878950"/>
            <a:ext cx="1350900" cy="250500"/>
          </a:xfrm>
          <a:prstGeom prst="straightConnector1">
            <a:avLst/>
          </a:prstGeom>
          <a:noFill/>
          <a:ln w="9525" cap="flat" cmpd="sng">
            <a:solidFill>
              <a:srgbClr val="FF9900"/>
            </a:solidFill>
            <a:prstDash val="solid"/>
            <a:round/>
            <a:headEnd type="none" w="lg" len="lg"/>
            <a:tailEnd type="triangle" w="lg" len="lg"/>
          </a:ln>
        </p:spPr>
      </p:cxnSp>
      <p:cxnSp>
        <p:nvCxnSpPr>
          <p:cNvPr id="1757" name="Shape 1757"/>
          <p:cNvCxnSpPr>
            <a:stCxn id="1753" idx="1"/>
            <a:endCxn id="1742" idx="3"/>
          </p:cNvCxnSpPr>
          <p:nvPr/>
        </p:nvCxnSpPr>
        <p:spPr>
          <a:xfrm flipH="1">
            <a:off x="5608500" y="3880512"/>
            <a:ext cx="1349400" cy="249000"/>
          </a:xfrm>
          <a:prstGeom prst="straightConnector1">
            <a:avLst/>
          </a:prstGeom>
          <a:noFill/>
          <a:ln w="9525" cap="flat" cmpd="sng">
            <a:solidFill>
              <a:srgbClr val="351C75"/>
            </a:solidFill>
            <a:prstDash val="solid"/>
            <a:round/>
            <a:headEnd type="none" w="lg" len="lg"/>
            <a:tailEnd type="triangle" w="lg" len="lg"/>
          </a:ln>
        </p:spPr>
      </p:cxnSp>
      <p:cxnSp>
        <p:nvCxnSpPr>
          <p:cNvPr id="1758" name="Shape 1758"/>
          <p:cNvCxnSpPr>
            <a:stCxn id="1751" idx="3"/>
            <a:endCxn id="1741" idx="1"/>
          </p:cNvCxnSpPr>
          <p:nvPr/>
        </p:nvCxnSpPr>
        <p:spPr>
          <a:xfrm rot="10800000" flipH="1">
            <a:off x="2679475" y="3517337"/>
            <a:ext cx="598800" cy="1301400"/>
          </a:xfrm>
          <a:prstGeom prst="straightConnector1">
            <a:avLst/>
          </a:prstGeom>
          <a:noFill/>
          <a:ln w="9525" cap="flat" cmpd="sng">
            <a:solidFill>
              <a:srgbClr val="3D85C6"/>
            </a:solidFill>
            <a:prstDash val="solid"/>
            <a:round/>
            <a:headEnd type="none" w="lg" len="lg"/>
            <a:tailEnd type="triangle" w="lg" len="lg"/>
          </a:ln>
        </p:spPr>
      </p:cxnSp>
      <p:cxnSp>
        <p:nvCxnSpPr>
          <p:cNvPr id="1759" name="Shape 1759"/>
          <p:cNvCxnSpPr>
            <a:endCxn id="1742" idx="1"/>
          </p:cNvCxnSpPr>
          <p:nvPr/>
        </p:nvCxnSpPr>
        <p:spPr>
          <a:xfrm rot="10800000" flipH="1">
            <a:off x="2679325" y="4129450"/>
            <a:ext cx="598800" cy="689400"/>
          </a:xfrm>
          <a:prstGeom prst="straightConnector1">
            <a:avLst/>
          </a:prstGeom>
          <a:noFill/>
          <a:ln w="9525" cap="flat" cmpd="sng">
            <a:solidFill>
              <a:srgbClr val="3D85C6"/>
            </a:solidFill>
            <a:prstDash val="solid"/>
            <a:round/>
            <a:headEnd type="none" w="lg" len="lg"/>
            <a:tailEnd type="triangle" w="lg" len="lg"/>
          </a:ln>
        </p:spPr>
      </p:cxnSp>
      <p:cxnSp>
        <p:nvCxnSpPr>
          <p:cNvPr id="1760" name="Shape 1760"/>
          <p:cNvCxnSpPr>
            <a:stCxn id="1751" idx="3"/>
            <a:endCxn id="1743" idx="1"/>
          </p:cNvCxnSpPr>
          <p:nvPr/>
        </p:nvCxnSpPr>
        <p:spPr>
          <a:xfrm>
            <a:off x="2679475" y="4818737"/>
            <a:ext cx="598800" cy="197100"/>
          </a:xfrm>
          <a:prstGeom prst="straightConnector1">
            <a:avLst/>
          </a:prstGeom>
          <a:noFill/>
          <a:ln w="9525" cap="flat" cmpd="sng">
            <a:solidFill>
              <a:srgbClr val="3D85C6"/>
            </a:solidFill>
            <a:prstDash val="solid"/>
            <a:round/>
            <a:headEnd type="none" w="lg" len="lg"/>
            <a:tailEnd type="triangle" w="lg" len="lg"/>
          </a:ln>
        </p:spPr>
      </p:cxnSp>
      <p:cxnSp>
        <p:nvCxnSpPr>
          <p:cNvPr id="1761" name="Shape 1761"/>
          <p:cNvCxnSpPr>
            <a:endCxn id="1741" idx="3"/>
          </p:cNvCxnSpPr>
          <p:nvPr/>
        </p:nvCxnSpPr>
        <p:spPr>
          <a:xfrm rot="10800000">
            <a:off x="5608525" y="3517225"/>
            <a:ext cx="735300" cy="1318200"/>
          </a:xfrm>
          <a:prstGeom prst="straightConnector1">
            <a:avLst/>
          </a:prstGeom>
          <a:noFill/>
          <a:ln w="9525" cap="flat" cmpd="sng">
            <a:solidFill>
              <a:srgbClr val="6AA84F"/>
            </a:solidFill>
            <a:prstDash val="solid"/>
            <a:round/>
            <a:headEnd type="none" w="lg" len="lg"/>
            <a:tailEnd type="triangle" w="lg" len="lg"/>
          </a:ln>
        </p:spPr>
      </p:cxnSp>
      <p:cxnSp>
        <p:nvCxnSpPr>
          <p:cNvPr id="1762" name="Shape 1762"/>
          <p:cNvCxnSpPr>
            <a:stCxn id="1752" idx="1"/>
            <a:endCxn id="1742" idx="3"/>
          </p:cNvCxnSpPr>
          <p:nvPr/>
        </p:nvCxnSpPr>
        <p:spPr>
          <a:xfrm rot="10800000">
            <a:off x="5608675" y="4129487"/>
            <a:ext cx="735000" cy="705900"/>
          </a:xfrm>
          <a:prstGeom prst="straightConnector1">
            <a:avLst/>
          </a:prstGeom>
          <a:noFill/>
          <a:ln w="9525" cap="flat" cmpd="sng">
            <a:solidFill>
              <a:srgbClr val="6AA84F"/>
            </a:solidFill>
            <a:prstDash val="solid"/>
            <a:round/>
            <a:headEnd type="none" w="lg" len="lg"/>
            <a:tailEnd type="triangle" w="lg" len="lg"/>
          </a:ln>
        </p:spPr>
      </p:cxnSp>
      <p:cxnSp>
        <p:nvCxnSpPr>
          <p:cNvPr id="1763" name="Shape 1763"/>
          <p:cNvCxnSpPr>
            <a:endCxn id="1743" idx="3"/>
          </p:cNvCxnSpPr>
          <p:nvPr/>
        </p:nvCxnSpPr>
        <p:spPr>
          <a:xfrm flipH="1">
            <a:off x="5608525" y="4835425"/>
            <a:ext cx="735300" cy="180300"/>
          </a:xfrm>
          <a:prstGeom prst="straightConnector1">
            <a:avLst/>
          </a:prstGeom>
          <a:noFill/>
          <a:ln w="9525" cap="flat" cmpd="sng">
            <a:solidFill>
              <a:srgbClr val="6AA84F"/>
            </a:solidFill>
            <a:prstDash val="solid"/>
            <a:round/>
            <a:headEnd type="none" w="lg" len="lg"/>
            <a:tailEnd type="triangle" w="lg" len="lg"/>
          </a:ln>
        </p:spPr>
      </p:cxnSp>
      <p:sp>
        <p:nvSpPr>
          <p:cNvPr id="1764" name="Shape 1764"/>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59</a:t>
            </a:fld>
            <a:endParaRPr lang="en"/>
          </a:p>
        </p:txBody>
      </p:sp>
      <p:sp>
        <p:nvSpPr>
          <p:cNvPr id="30"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407044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p:nvPr/>
        </p:nvSpPr>
        <p:spPr>
          <a:xfrm>
            <a:off x="26773" y="914400"/>
            <a:ext cx="9144000" cy="4606066"/>
          </a:xfrm>
          <a:prstGeom prst="rect">
            <a:avLst/>
          </a:prstGeom>
          <a:solidFill>
            <a:srgbClr val="0B5394"/>
          </a:solidFill>
          <a:ln>
            <a:noFill/>
          </a:ln>
        </p:spPr>
        <p:txBody>
          <a:bodyPr lIns="91425" tIns="91425" rIns="91425" bIns="91425" anchor="ctr" anchorCtr="0">
            <a:noAutofit/>
          </a:bodyPr>
          <a:lstStyle/>
          <a:p>
            <a:endParaRPr/>
          </a:p>
        </p:txBody>
      </p:sp>
      <p:sp>
        <p:nvSpPr>
          <p:cNvPr id="326" name="Shape 326"/>
          <p:cNvSpPr/>
          <p:nvPr/>
        </p:nvSpPr>
        <p:spPr>
          <a:xfrm>
            <a:off x="76200" y="2951850"/>
            <a:ext cx="8991600" cy="954300"/>
          </a:xfrm>
          <a:prstGeom prst="rect">
            <a:avLst/>
          </a:prstGeom>
          <a:solidFill>
            <a:srgbClr val="FFFFFF"/>
          </a:solidFill>
          <a:ln>
            <a:noFill/>
          </a:ln>
        </p:spPr>
        <p:txBody>
          <a:bodyPr lIns="91425" tIns="91425" rIns="91425" bIns="91425" anchor="ctr" anchorCtr="0">
            <a:noAutofit/>
          </a:bodyPr>
          <a:lstStyle/>
          <a:p>
            <a:endParaRPr/>
          </a:p>
        </p:txBody>
      </p:sp>
      <p:sp>
        <p:nvSpPr>
          <p:cNvPr id="327" name="Shape 327"/>
          <p:cNvSpPr txBox="1">
            <a:spLocks noGrp="1"/>
          </p:cNvSpPr>
          <p:nvPr>
            <p:ph type="title"/>
          </p:nvPr>
        </p:nvSpPr>
        <p:spPr>
          <a:xfrm>
            <a:off x="311700" y="3008100"/>
            <a:ext cx="8520600" cy="841800"/>
          </a:xfrm>
          <a:prstGeom prst="rect">
            <a:avLst/>
          </a:prstGeom>
        </p:spPr>
        <p:txBody>
          <a:bodyPr vert="horz" lIns="91425" tIns="91425" rIns="91425" bIns="91425" rtlCol="0" anchor="ctr" anchorCtr="0">
            <a:noAutofit/>
          </a:bodyPr>
          <a:lstStyle/>
          <a:p>
            <a:r>
              <a:rPr lang="en" b="1">
                <a:latin typeface="Verdana"/>
                <a:ea typeface="Verdana"/>
                <a:cs typeface="Verdana"/>
                <a:sym typeface="Verdana"/>
              </a:rPr>
              <a:t>Section 1: Plan Summary</a:t>
            </a:r>
          </a:p>
        </p:txBody>
      </p:sp>
      <p:sp>
        <p:nvSpPr>
          <p:cNvPr id="328" name="Shape 328"/>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solidFill>
                  <a:srgbClr val="FFFFFF"/>
                </a:solidFill>
              </a:rPr>
              <a:pPr/>
              <a:t>6</a:t>
            </a:fld>
            <a:endParaRPr lang="en">
              <a:solidFill>
                <a:srgbClr val="FFFFFF"/>
              </a:solidFill>
            </a:endParaRPr>
          </a:p>
        </p:txBody>
      </p:sp>
      <p:sp>
        <p:nvSpPr>
          <p:cNvPr id="6"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24983558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sp>
        <p:nvSpPr>
          <p:cNvPr id="1849" name="Shape 1849"/>
          <p:cNvSpPr/>
          <p:nvPr/>
        </p:nvSpPr>
        <p:spPr>
          <a:xfrm>
            <a:off x="5375" y="1040275"/>
            <a:ext cx="9144000" cy="890700"/>
          </a:xfrm>
          <a:prstGeom prst="rect">
            <a:avLst/>
          </a:prstGeom>
          <a:solidFill>
            <a:srgbClr val="0B5394"/>
          </a:solidFill>
          <a:ln>
            <a:noFill/>
          </a:ln>
        </p:spPr>
        <p:txBody>
          <a:bodyPr lIns="91425" tIns="91425" rIns="91425" bIns="91425" anchor="ctr" anchorCtr="0">
            <a:noAutofit/>
          </a:bodyPr>
          <a:lstStyle/>
          <a:p>
            <a:endParaRPr/>
          </a:p>
        </p:txBody>
      </p:sp>
      <p:sp>
        <p:nvSpPr>
          <p:cNvPr id="1850" name="Shape 1850"/>
          <p:cNvSpPr txBox="1">
            <a:spLocks noGrp="1"/>
          </p:cNvSpPr>
          <p:nvPr>
            <p:ph type="title"/>
          </p:nvPr>
        </p:nvSpPr>
        <p:spPr>
          <a:xfrm>
            <a:off x="317075" y="1040275"/>
            <a:ext cx="8520600" cy="572700"/>
          </a:xfrm>
          <a:prstGeom prst="rect">
            <a:avLst/>
          </a:prstGeom>
        </p:spPr>
        <p:txBody>
          <a:bodyPr vert="horz" lIns="91425" tIns="91425" rIns="91425" bIns="91425" rtlCol="0" anchor="t" anchorCtr="0">
            <a:noAutofit/>
          </a:bodyPr>
          <a:lstStyle/>
          <a:p>
            <a:pPr>
              <a:buClr>
                <a:schemeClr val="dk1"/>
              </a:buClr>
              <a:buSzPct val="45833"/>
            </a:pPr>
            <a:r>
              <a:rPr lang="en" sz="2400" b="1">
                <a:solidFill>
                  <a:srgbClr val="FFFFFF"/>
                </a:solidFill>
                <a:latin typeface="Verdana"/>
                <a:ea typeface="Verdana"/>
                <a:cs typeface="Verdana"/>
                <a:sym typeface="Verdana"/>
              </a:rPr>
              <a:t>Demonstration of Increased or Improved Services for Unduplicated Pupils</a:t>
            </a:r>
          </a:p>
        </p:txBody>
      </p:sp>
      <p:sp>
        <p:nvSpPr>
          <p:cNvPr id="1851" name="Shape 1851"/>
          <p:cNvSpPr txBox="1">
            <a:spLocks noGrp="1"/>
          </p:cNvSpPr>
          <p:nvPr>
            <p:ph type="body" idx="1"/>
          </p:nvPr>
        </p:nvSpPr>
        <p:spPr>
          <a:xfrm>
            <a:off x="311700" y="2009725"/>
            <a:ext cx="8520600" cy="3416400"/>
          </a:xfrm>
          <a:prstGeom prst="rect">
            <a:avLst/>
          </a:prstGeom>
        </p:spPr>
        <p:txBody>
          <a:bodyPr vert="horz" lIns="91425" tIns="91425" rIns="91425" bIns="91425" rtlCol="0" anchor="t" anchorCtr="0">
            <a:noAutofit/>
          </a:bodyPr>
          <a:lstStyle/>
          <a:p>
            <a:pPr>
              <a:spcBef>
                <a:spcPts val="700"/>
              </a:spcBef>
              <a:spcAft>
                <a:spcPts val="0"/>
              </a:spcAft>
              <a:buClr>
                <a:schemeClr val="dk1"/>
              </a:buClr>
              <a:buSzPct val="68750"/>
              <a:buNone/>
            </a:pPr>
            <a:r>
              <a:rPr lang="en" sz="1600" b="1" dirty="0">
                <a:solidFill>
                  <a:srgbClr val="0B5394"/>
                </a:solidFill>
                <a:latin typeface="Verdana"/>
                <a:ea typeface="Verdana"/>
                <a:cs typeface="Verdana"/>
                <a:sym typeface="Verdana"/>
              </a:rPr>
              <a:t>What % of supplemental and concentration funds to be included?</a:t>
            </a:r>
          </a:p>
          <a:p>
            <a:pPr marL="457200" indent="-330200">
              <a:spcBef>
                <a:spcPts val="400"/>
              </a:spcBef>
              <a:spcAft>
                <a:spcPts val="0"/>
              </a:spcAft>
              <a:buClr>
                <a:schemeClr val="dk1"/>
              </a:buClr>
              <a:buFont typeface="Verdana"/>
              <a:buChar char="❖"/>
            </a:pPr>
            <a:r>
              <a:rPr lang="en" sz="1600" dirty="0">
                <a:solidFill>
                  <a:schemeClr val="dk1"/>
                </a:solidFill>
                <a:latin typeface="Verdana"/>
                <a:ea typeface="Verdana"/>
                <a:cs typeface="Verdana"/>
                <a:sym typeface="Verdana"/>
              </a:rPr>
              <a:t>“Describe </a:t>
            </a:r>
            <a:r>
              <a:rPr lang="en" sz="1600" u="sng" dirty="0">
                <a:solidFill>
                  <a:schemeClr val="dk1"/>
                </a:solidFill>
                <a:latin typeface="Verdana"/>
                <a:ea typeface="Verdana"/>
                <a:cs typeface="Verdana"/>
                <a:sym typeface="Verdana"/>
              </a:rPr>
              <a:t>how the LEA is expending the Supplemental and Concentration Grant Funds </a:t>
            </a:r>
            <a:r>
              <a:rPr lang="en" sz="1600" dirty="0">
                <a:solidFill>
                  <a:schemeClr val="dk1"/>
                </a:solidFill>
                <a:latin typeface="Verdana"/>
                <a:ea typeface="Verdana"/>
                <a:cs typeface="Verdana"/>
                <a:sym typeface="Verdana"/>
              </a:rPr>
              <a:t>this LCAP year.”</a:t>
            </a:r>
          </a:p>
          <a:p>
            <a:pPr marL="457200" indent="-330200">
              <a:spcBef>
                <a:spcPts val="400"/>
              </a:spcBef>
              <a:spcAft>
                <a:spcPts val="0"/>
              </a:spcAft>
              <a:buClr>
                <a:schemeClr val="dk1"/>
              </a:buClr>
              <a:buFont typeface="Verdana"/>
              <a:buChar char="❖"/>
            </a:pPr>
            <a:r>
              <a:rPr lang="en" sz="1600" dirty="0">
                <a:solidFill>
                  <a:schemeClr val="dk1"/>
                </a:solidFill>
                <a:latin typeface="Verdana"/>
                <a:ea typeface="Verdana"/>
                <a:cs typeface="Verdana"/>
                <a:sym typeface="Verdana"/>
              </a:rPr>
              <a:t>“Demonstrate </a:t>
            </a:r>
            <a:r>
              <a:rPr lang="en" sz="1600" u="sng" dirty="0">
                <a:solidFill>
                  <a:schemeClr val="dk1"/>
                </a:solidFill>
                <a:latin typeface="Verdana"/>
                <a:ea typeface="Verdana"/>
                <a:cs typeface="Verdana"/>
                <a:sym typeface="Verdana"/>
              </a:rPr>
              <a:t>how the services provided in the LCAP year for low income pupils, foster youth, and English learners provide for increased or improved services </a:t>
            </a:r>
            <a:r>
              <a:rPr lang="en" sz="1600" dirty="0">
                <a:solidFill>
                  <a:schemeClr val="dk1"/>
                </a:solidFill>
                <a:latin typeface="Verdana"/>
                <a:ea typeface="Verdana"/>
                <a:cs typeface="Verdana"/>
                <a:sym typeface="Verdana"/>
              </a:rPr>
              <a:t>for these pupils in proportion to the increase in funding provided for such pupils in that year.”</a:t>
            </a:r>
          </a:p>
          <a:p>
            <a:pPr>
              <a:spcBef>
                <a:spcPts val="700"/>
              </a:spcBef>
              <a:spcAft>
                <a:spcPts val="0"/>
              </a:spcAft>
              <a:buClr>
                <a:schemeClr val="dk1"/>
              </a:buClr>
              <a:buSzPct val="68750"/>
              <a:buNone/>
            </a:pPr>
            <a:r>
              <a:rPr lang="en" sz="1600" b="1" dirty="0">
                <a:solidFill>
                  <a:srgbClr val="0B5394"/>
                </a:solidFill>
                <a:latin typeface="Verdana"/>
                <a:ea typeface="Verdana"/>
                <a:cs typeface="Verdana"/>
                <a:sym typeface="Verdana"/>
              </a:rPr>
              <a:t>What % of LCFF funding should be addressed?</a:t>
            </a:r>
          </a:p>
          <a:p>
            <a:pPr marL="457200" indent="-330200">
              <a:spcBef>
                <a:spcPts val="400"/>
              </a:spcBef>
              <a:spcAft>
                <a:spcPts val="0"/>
              </a:spcAft>
              <a:buClr>
                <a:schemeClr val="dk1"/>
              </a:buClr>
              <a:buFont typeface="Verdana"/>
              <a:buChar char="❖"/>
            </a:pPr>
            <a:r>
              <a:rPr lang="en" sz="1600" dirty="0">
                <a:solidFill>
                  <a:schemeClr val="dk1"/>
                </a:solidFill>
                <a:latin typeface="Verdana"/>
                <a:ea typeface="Verdana"/>
                <a:cs typeface="Verdana"/>
                <a:sym typeface="Verdana"/>
              </a:rPr>
              <a:t>“The LCAP is intended to be a </a:t>
            </a:r>
            <a:r>
              <a:rPr lang="en" sz="1600" u="sng" dirty="0">
                <a:solidFill>
                  <a:schemeClr val="dk1"/>
                </a:solidFill>
                <a:latin typeface="Verdana"/>
                <a:ea typeface="Verdana"/>
                <a:cs typeface="Verdana"/>
                <a:sym typeface="Verdana"/>
              </a:rPr>
              <a:t>comprehensive planning tool</a:t>
            </a:r>
            <a:r>
              <a:rPr lang="en" sz="1600" dirty="0">
                <a:solidFill>
                  <a:schemeClr val="dk1"/>
                </a:solidFill>
                <a:latin typeface="Verdana"/>
                <a:ea typeface="Verdana"/>
                <a:cs typeface="Verdana"/>
                <a:sym typeface="Verdana"/>
              </a:rPr>
              <a:t>. Accordingly, in developing goals, specific actions, and expenditures, LEAs should carefully consider how to reflect the services and related expenses for their basic instructional program in relationship to the state priorities.”</a:t>
            </a:r>
          </a:p>
          <a:p>
            <a:pPr>
              <a:buNone/>
            </a:pPr>
            <a:endParaRPr sz="1600" dirty="0">
              <a:latin typeface="Verdana"/>
              <a:ea typeface="Verdana"/>
              <a:cs typeface="Verdana"/>
              <a:sym typeface="Verdana"/>
            </a:endParaRPr>
          </a:p>
        </p:txBody>
      </p:sp>
      <p:sp>
        <p:nvSpPr>
          <p:cNvPr id="1852" name="Shape 1852"/>
          <p:cNvSpPr txBox="1">
            <a:spLocks noGrp="1"/>
          </p:cNvSpPr>
          <p:nvPr>
            <p:ph type="sldNum" idx="12"/>
          </p:nvPr>
        </p:nvSpPr>
        <p:spPr>
          <a:xfrm>
            <a:off x="8610599" y="5520466"/>
            <a:ext cx="538776" cy="393600"/>
          </a:xfrm>
          <a:prstGeom prst="rect">
            <a:avLst/>
          </a:prstGeom>
        </p:spPr>
        <p:txBody>
          <a:bodyPr vert="horz" lIns="91425" tIns="91425" rIns="91425" bIns="91425" rtlCol="0" anchor="ctr" anchorCtr="0">
            <a:noAutofit/>
          </a:bodyPr>
          <a:lstStyle/>
          <a:p>
            <a:fld id="{00000000-1234-1234-1234-123412341234}" type="slidenum">
              <a:rPr lang="en"/>
              <a:pPr/>
              <a:t>60</a:t>
            </a:fld>
            <a:endParaRPr lang="en" dirty="0"/>
          </a:p>
        </p:txBody>
      </p:sp>
      <p:sp>
        <p:nvSpPr>
          <p:cNvPr id="6"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908202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nSpc>
                <a:spcPct val="100000"/>
              </a:lnSpc>
              <a:spcBef>
                <a:spcPts val="0"/>
              </a:spcBef>
              <a:spcAft>
                <a:spcPts val="0"/>
              </a:spcAft>
              <a:buClrTx/>
              <a:buSzTx/>
              <a:buNone/>
            </a:pPr>
            <a:r>
              <a:rPr lang="en-US" sz="900" b="1" dirty="0">
                <a:solidFill>
                  <a:prstClr val="black"/>
                </a:solidFill>
                <a:latin typeface="Verdana" panose="020B0604030504040204" pitchFamily="34" charset="0"/>
                <a:ea typeface="Times New Roman" panose="02020603050405020304" pitchFamily="18" charset="0"/>
              </a:rPr>
              <a:t>CASBO disclaimer included</a:t>
            </a:r>
            <a:endParaRPr lang="en-US" sz="900" dirty="0">
              <a:solidFill>
                <a:prstClr val="black"/>
              </a:solidFill>
              <a:latin typeface="Times New Roman" panose="02020603050405020304" pitchFamily="18" charset="0"/>
              <a:ea typeface="Times New Roman" panose="02020603050405020304" pitchFamily="18" charset="0"/>
            </a:endParaRPr>
          </a:p>
          <a:p>
            <a:pPr marL="342900" indent="0">
              <a:lnSpc>
                <a:spcPct val="100000"/>
              </a:lnSpc>
              <a:spcBef>
                <a:spcPts val="0"/>
              </a:spcBef>
              <a:spcAft>
                <a:spcPts val="0"/>
              </a:spcAft>
              <a:buClrTx/>
              <a:buSzTx/>
              <a:buNone/>
            </a:pPr>
            <a:r>
              <a:rPr lang="en-US" sz="900" i="1" dirty="0">
                <a:solidFill>
                  <a:prstClr val="black"/>
                </a:solidFill>
                <a:latin typeface="Verdana" panose="020B0604030504040204" pitchFamily="34" charset="0"/>
                <a:ea typeface="Times New Roman" panose="02020603050405020304" pitchFamily="18" charset="0"/>
              </a:rPr>
              <a:t>“These materials have been prepared by the CASBO Financial Services Professional Council (or CASBO Associate Member). They have not been reviewed by State CASBO for approval, so therefore are not an official statement of CASBO.”</a:t>
            </a:r>
            <a:endParaRPr lang="en-US" sz="900" dirty="0">
              <a:solidFill>
                <a:prstClr val="black"/>
              </a:solidFill>
              <a:latin typeface="Times New Roman" panose="02020603050405020304" pitchFamily="18" charset="0"/>
              <a:ea typeface="Times New Roman" panose="02020603050405020304" pitchFamily="18" charset="0"/>
            </a:endParaRPr>
          </a:p>
          <a:p>
            <a:endParaRPr lang="en-US" dirty="0"/>
          </a:p>
        </p:txBody>
      </p:sp>
      <p:sp>
        <p:nvSpPr>
          <p:cNvPr id="4" name="Footer Placeholder 3"/>
          <p:cNvSpPr>
            <a:spLocks noGrp="1"/>
          </p:cNvSpPr>
          <p:nvPr>
            <p:ph type="ftr" sz="quarter" idx="11"/>
          </p:nvPr>
        </p:nvSpPr>
        <p:spPr/>
        <p:txBody>
          <a:bodyPr/>
          <a:lstStyle/>
          <a:p>
            <a:r>
              <a:rPr lang="en-US" dirty="0" smtClean="0"/>
              <a:t>2017 CASBO Annual Conference &amp; California School Business Expo</a:t>
            </a:r>
            <a:endParaRPr lang="en-US" dirty="0"/>
          </a:p>
        </p:txBody>
      </p:sp>
    </p:spTree>
    <p:extLst>
      <p:ext uri="{BB962C8B-B14F-4D97-AF65-F5344CB8AC3E}">
        <p14:creationId xmlns:p14="http://schemas.microsoft.com/office/powerpoint/2010/main" val="7602536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242700" y="1042925"/>
            <a:ext cx="8742000" cy="572700"/>
          </a:xfrm>
          <a:prstGeom prst="rect">
            <a:avLst/>
          </a:prstGeom>
          <a:solidFill>
            <a:srgbClr val="0B5394"/>
          </a:solidFill>
          <a:ln w="9525" cap="flat" cmpd="sng">
            <a:solidFill>
              <a:srgbClr val="0000FF"/>
            </a:solidFill>
            <a:prstDash val="solid"/>
            <a:round/>
            <a:headEnd type="none" w="med" len="med"/>
            <a:tailEnd type="none" w="med" len="med"/>
          </a:ln>
        </p:spPr>
        <p:txBody>
          <a:bodyPr vert="horz" lIns="91425" tIns="91425" rIns="91425" bIns="91425" rtlCol="0" anchor="t" anchorCtr="0">
            <a:noAutofit/>
          </a:bodyPr>
          <a:lstStyle/>
          <a:p>
            <a:pPr>
              <a:buClr>
                <a:schemeClr val="dk1"/>
              </a:buClr>
              <a:buSzPct val="45833"/>
            </a:pPr>
            <a:r>
              <a:rPr lang="en" sz="2400" b="1">
                <a:solidFill>
                  <a:schemeClr val="lt1"/>
                </a:solidFill>
                <a:latin typeface="Verdana"/>
                <a:ea typeface="Verdana"/>
                <a:cs typeface="Verdana"/>
                <a:sym typeface="Verdana"/>
              </a:rPr>
              <a:t>2017-20 Plan Summary</a:t>
            </a:r>
          </a:p>
        </p:txBody>
      </p:sp>
      <p:sp>
        <p:nvSpPr>
          <p:cNvPr id="335" name="Shape 335"/>
          <p:cNvSpPr/>
          <p:nvPr/>
        </p:nvSpPr>
        <p:spPr>
          <a:xfrm>
            <a:off x="0" y="3885750"/>
            <a:ext cx="2592300" cy="2115000"/>
          </a:xfrm>
          <a:prstGeom prst="rtTriangle">
            <a:avLst/>
          </a:prstGeom>
          <a:solidFill>
            <a:srgbClr val="F1C232"/>
          </a:solidFill>
          <a:ln>
            <a:noFill/>
          </a:ln>
        </p:spPr>
        <p:txBody>
          <a:bodyPr lIns="91425" tIns="91425" rIns="91425" bIns="91425" anchor="ctr" anchorCtr="0">
            <a:noAutofit/>
          </a:bodyPr>
          <a:lstStyle/>
          <a:p>
            <a:endParaRPr/>
          </a:p>
        </p:txBody>
      </p:sp>
      <p:sp>
        <p:nvSpPr>
          <p:cNvPr id="337" name="Shape 337"/>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7</a:t>
            </a:fld>
            <a:endParaRPr lang="en"/>
          </a:p>
        </p:txBody>
      </p:sp>
      <p:cxnSp>
        <p:nvCxnSpPr>
          <p:cNvPr id="338" name="Shape 338"/>
          <p:cNvCxnSpPr/>
          <p:nvPr/>
        </p:nvCxnSpPr>
        <p:spPr>
          <a:xfrm>
            <a:off x="8832300" y="852950"/>
            <a:ext cx="0" cy="4562400"/>
          </a:xfrm>
          <a:prstGeom prst="straightConnector1">
            <a:avLst/>
          </a:prstGeom>
          <a:noFill/>
          <a:ln w="76200" cap="flat" cmpd="sng">
            <a:solidFill>
              <a:srgbClr val="6AA84F"/>
            </a:solidFill>
            <a:prstDash val="solid"/>
            <a:round/>
            <a:headEnd type="none" w="lg" len="lg"/>
            <a:tailEnd type="none" w="lg" len="lg"/>
          </a:ln>
        </p:spPr>
      </p:cxnSp>
      <p:sp>
        <p:nvSpPr>
          <p:cNvPr id="339" name="Shape 339"/>
          <p:cNvSpPr txBox="1"/>
          <p:nvPr/>
        </p:nvSpPr>
        <p:spPr>
          <a:xfrm>
            <a:off x="0" y="5815425"/>
            <a:ext cx="1456200" cy="158400"/>
          </a:xfrm>
          <a:prstGeom prst="rect">
            <a:avLst/>
          </a:prstGeom>
          <a:noFill/>
          <a:ln>
            <a:noFill/>
          </a:ln>
        </p:spPr>
        <p:txBody>
          <a:bodyPr lIns="91425" tIns="91425" rIns="91425" bIns="91425" anchor="ctr" anchorCtr="0">
            <a:noAutofit/>
          </a:bodyPr>
          <a:lstStyle/>
          <a:p>
            <a:endParaRPr lang="en" sz="800" dirty="0">
              <a:solidFill>
                <a:srgbClr val="262626"/>
              </a:solidFill>
            </a:endParaRPr>
          </a:p>
        </p:txBody>
      </p:sp>
      <p:sp>
        <p:nvSpPr>
          <p:cNvPr id="340" name="Shape 340"/>
          <p:cNvSpPr txBox="1"/>
          <p:nvPr/>
        </p:nvSpPr>
        <p:spPr>
          <a:xfrm>
            <a:off x="1052600" y="2503950"/>
            <a:ext cx="2014800" cy="781500"/>
          </a:xfrm>
          <a:prstGeom prst="rect">
            <a:avLst/>
          </a:prstGeom>
          <a:noFill/>
          <a:ln>
            <a:noFill/>
          </a:ln>
        </p:spPr>
        <p:txBody>
          <a:bodyPr lIns="91425" tIns="91425" rIns="91425" bIns="91425" anchor="t" anchorCtr="0">
            <a:noAutofit/>
          </a:bodyPr>
          <a:lstStyle/>
          <a:p>
            <a:endParaRPr/>
          </a:p>
        </p:txBody>
      </p:sp>
      <p:sp>
        <p:nvSpPr>
          <p:cNvPr id="341" name="Shape 341"/>
          <p:cNvSpPr txBox="1"/>
          <p:nvPr/>
        </p:nvSpPr>
        <p:spPr>
          <a:xfrm>
            <a:off x="4165175" y="2801000"/>
            <a:ext cx="3958500" cy="2260200"/>
          </a:xfrm>
          <a:prstGeom prst="rect">
            <a:avLst/>
          </a:prstGeom>
          <a:noFill/>
          <a:ln>
            <a:noFill/>
          </a:ln>
        </p:spPr>
        <p:txBody>
          <a:bodyPr lIns="91425" tIns="91425" rIns="91425" bIns="91425" anchor="t" anchorCtr="0">
            <a:noAutofit/>
          </a:bodyPr>
          <a:lstStyle/>
          <a:p>
            <a:endParaRPr/>
          </a:p>
        </p:txBody>
      </p:sp>
      <p:sp>
        <p:nvSpPr>
          <p:cNvPr id="342" name="Shape 342"/>
          <p:cNvSpPr txBox="1"/>
          <p:nvPr/>
        </p:nvSpPr>
        <p:spPr>
          <a:xfrm>
            <a:off x="350025" y="1802700"/>
            <a:ext cx="8209800" cy="483300"/>
          </a:xfrm>
          <a:prstGeom prst="rect">
            <a:avLst/>
          </a:prstGeom>
          <a:noFill/>
          <a:ln>
            <a:noFill/>
          </a:ln>
        </p:spPr>
        <p:txBody>
          <a:bodyPr lIns="91425" tIns="91425" rIns="91425" bIns="91425" anchor="t" anchorCtr="0">
            <a:noAutofit/>
          </a:bodyPr>
          <a:lstStyle/>
          <a:p>
            <a:pPr indent="387350">
              <a:buClr>
                <a:schemeClr val="dk1"/>
              </a:buClr>
              <a:buSzPct val="84615"/>
            </a:pPr>
            <a:r>
              <a:rPr lang="en" sz="1300" dirty="0">
                <a:solidFill>
                  <a:schemeClr val="dk1"/>
                </a:solidFill>
                <a:latin typeface="Verdana"/>
                <a:ea typeface="Verdana"/>
                <a:cs typeface="Verdana"/>
                <a:sym typeface="Verdana"/>
              </a:rPr>
              <a:t>In addition to streamlining the LCAP process for the LEAs, making the development process and the LCAP accessible to all stakeholders were factors in the latest revision of the LCAP template and also led to the “Plan Summary” as a requirement of the template. </a:t>
            </a:r>
          </a:p>
          <a:p>
            <a:pPr>
              <a:buClr>
                <a:schemeClr val="dk1"/>
              </a:buClr>
              <a:buSzPct val="84615"/>
            </a:pPr>
            <a:r>
              <a:rPr lang="en" sz="1300" dirty="0" smtClean="0">
                <a:solidFill>
                  <a:schemeClr val="dk1"/>
                </a:solidFill>
                <a:latin typeface="Verdana"/>
                <a:ea typeface="Verdana"/>
                <a:cs typeface="Verdana"/>
                <a:sym typeface="Verdana"/>
              </a:rPr>
              <a:t>Parent </a:t>
            </a:r>
            <a:r>
              <a:rPr lang="en" sz="1300" dirty="0">
                <a:solidFill>
                  <a:schemeClr val="dk1"/>
                </a:solidFill>
                <a:latin typeface="Verdana"/>
                <a:ea typeface="Verdana"/>
                <a:cs typeface="Verdana"/>
                <a:sym typeface="Verdana"/>
              </a:rPr>
              <a:t>groups, advocates and practitioners made their voices heard regarding the need for improved accessibility of the plans.</a:t>
            </a:r>
          </a:p>
          <a:p>
            <a:endParaRPr dirty="0"/>
          </a:p>
        </p:txBody>
      </p:sp>
      <p:sp>
        <p:nvSpPr>
          <p:cNvPr id="343" name="Shape 343"/>
          <p:cNvSpPr txBox="1"/>
          <p:nvPr/>
        </p:nvSpPr>
        <p:spPr>
          <a:xfrm>
            <a:off x="534850" y="2924550"/>
            <a:ext cx="3170700" cy="1065300"/>
          </a:xfrm>
          <a:prstGeom prst="rect">
            <a:avLst/>
          </a:prstGeom>
          <a:noFill/>
          <a:ln>
            <a:noFill/>
          </a:ln>
        </p:spPr>
        <p:txBody>
          <a:bodyPr lIns="91425" tIns="91425" rIns="91425" bIns="91425" anchor="t" anchorCtr="0">
            <a:noAutofit/>
          </a:bodyPr>
          <a:lstStyle/>
          <a:p>
            <a:r>
              <a:rPr lang="en" b="1" u="sng">
                <a:solidFill>
                  <a:srgbClr val="674EA7"/>
                </a:solidFill>
                <a:latin typeface="Verdana"/>
                <a:ea typeface="Verdana"/>
                <a:cs typeface="Verdana"/>
                <a:sym typeface="Verdana"/>
              </a:rPr>
              <a:t>From this</a:t>
            </a:r>
            <a:r>
              <a:rPr lang="en" b="1">
                <a:solidFill>
                  <a:srgbClr val="674EA7"/>
                </a:solidFill>
                <a:latin typeface="Verdana"/>
                <a:ea typeface="Verdana"/>
                <a:cs typeface="Verdana"/>
                <a:sym typeface="Verdana"/>
              </a:rPr>
              <a:t>:</a:t>
            </a:r>
          </a:p>
          <a:p>
            <a:endParaRPr>
              <a:latin typeface="Verdana"/>
              <a:ea typeface="Verdana"/>
              <a:cs typeface="Verdana"/>
              <a:sym typeface="Verdana"/>
            </a:endParaRPr>
          </a:p>
          <a:p>
            <a:r>
              <a:rPr lang="en" sz="1000" b="1">
                <a:latin typeface="Verdana"/>
                <a:ea typeface="Verdana"/>
                <a:cs typeface="Verdana"/>
                <a:sym typeface="Verdana"/>
              </a:rPr>
              <a:t>Introduction:</a:t>
            </a:r>
          </a:p>
          <a:p>
            <a:endParaRPr sz="1000" b="1">
              <a:latin typeface="Verdana"/>
              <a:ea typeface="Verdana"/>
              <a:cs typeface="Verdana"/>
              <a:sym typeface="Verdana"/>
            </a:endParaRPr>
          </a:p>
          <a:p>
            <a:r>
              <a:rPr lang="en" sz="1000">
                <a:latin typeface="Verdana"/>
                <a:ea typeface="Verdana"/>
                <a:cs typeface="Verdana"/>
                <a:sym typeface="Verdana"/>
              </a:rPr>
              <a:t>LEA: ___ Contact Person ___ LCAP Year ___</a:t>
            </a:r>
          </a:p>
        </p:txBody>
      </p:sp>
      <p:pic>
        <p:nvPicPr>
          <p:cNvPr id="344" name="Shape 344"/>
          <p:cNvPicPr preferRelativeResize="0"/>
          <p:nvPr/>
        </p:nvPicPr>
        <p:blipFill>
          <a:blip r:embed="rId3">
            <a:alphaModFix/>
          </a:blip>
          <a:stretch>
            <a:fillRect/>
          </a:stretch>
        </p:blipFill>
        <p:spPr>
          <a:xfrm>
            <a:off x="4819951" y="3246924"/>
            <a:ext cx="3303725" cy="2673250"/>
          </a:xfrm>
          <a:prstGeom prst="rect">
            <a:avLst/>
          </a:prstGeom>
          <a:noFill/>
          <a:ln>
            <a:noFill/>
          </a:ln>
        </p:spPr>
      </p:pic>
      <p:sp>
        <p:nvSpPr>
          <p:cNvPr id="345" name="Shape 345"/>
          <p:cNvSpPr txBox="1"/>
          <p:nvPr/>
        </p:nvSpPr>
        <p:spPr>
          <a:xfrm>
            <a:off x="4819950" y="2884950"/>
            <a:ext cx="3170700" cy="393600"/>
          </a:xfrm>
          <a:prstGeom prst="rect">
            <a:avLst/>
          </a:prstGeom>
          <a:noFill/>
          <a:ln>
            <a:noFill/>
          </a:ln>
        </p:spPr>
        <p:txBody>
          <a:bodyPr lIns="91425" tIns="91425" rIns="91425" bIns="91425" anchor="t" anchorCtr="0">
            <a:noAutofit/>
          </a:bodyPr>
          <a:lstStyle/>
          <a:p>
            <a:r>
              <a:rPr lang="en" b="1" u="sng">
                <a:solidFill>
                  <a:srgbClr val="674EA7"/>
                </a:solidFill>
                <a:latin typeface="Verdana"/>
                <a:ea typeface="Verdana"/>
                <a:cs typeface="Verdana"/>
                <a:sym typeface="Verdana"/>
              </a:rPr>
              <a:t>To this</a:t>
            </a:r>
            <a:r>
              <a:rPr lang="en" b="1">
                <a:solidFill>
                  <a:srgbClr val="674EA7"/>
                </a:solidFill>
                <a:latin typeface="Verdana"/>
                <a:ea typeface="Verdana"/>
                <a:cs typeface="Verdana"/>
                <a:sym typeface="Verdana"/>
              </a:rPr>
              <a:t>:</a:t>
            </a:r>
          </a:p>
          <a:p>
            <a:endParaRPr sz="1000">
              <a:latin typeface="Verdana"/>
              <a:ea typeface="Verdana"/>
              <a:cs typeface="Verdana"/>
              <a:sym typeface="Verdana"/>
            </a:endParaRPr>
          </a:p>
        </p:txBody>
      </p:sp>
      <p:sp>
        <p:nvSpPr>
          <p:cNvPr id="346" name="Shape 346"/>
          <p:cNvSpPr/>
          <p:nvPr/>
        </p:nvSpPr>
        <p:spPr>
          <a:xfrm>
            <a:off x="559125" y="3352850"/>
            <a:ext cx="3043500" cy="7815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47" name="Shape 347"/>
          <p:cNvSpPr/>
          <p:nvPr/>
        </p:nvSpPr>
        <p:spPr>
          <a:xfrm>
            <a:off x="7543800" y="931100"/>
            <a:ext cx="928675" cy="507300"/>
          </a:xfrm>
          <a:prstGeom prst="rect">
            <a:avLst/>
          </a:prstGeom>
          <a:solidFill>
            <a:srgbClr val="EEB500"/>
          </a:solidFill>
          <a:ln>
            <a:noFill/>
          </a:ln>
        </p:spPr>
        <p:txBody>
          <a:bodyPr lIns="91425" tIns="91425" rIns="91425" bIns="91425" anchor="ctr" anchorCtr="0">
            <a:noAutofit/>
          </a:bodyPr>
          <a:lstStyle/>
          <a:p>
            <a:pPr algn="ctr"/>
            <a:r>
              <a:rPr lang="en" dirty="0"/>
              <a:t>New </a:t>
            </a:r>
            <a:r>
              <a:rPr lang="en" dirty="0" smtClean="0"/>
              <a:t>Section</a:t>
            </a:r>
            <a:endParaRPr lang="en" dirty="0"/>
          </a:p>
        </p:txBody>
      </p:sp>
      <p:sp>
        <p:nvSpPr>
          <p:cNvPr id="15"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494141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4" name="Shape 354"/>
          <p:cNvSpPr/>
          <p:nvPr/>
        </p:nvSpPr>
        <p:spPr>
          <a:xfrm rot="10800000" flipH="1">
            <a:off x="457201" y="1243068"/>
            <a:ext cx="8229599" cy="639355"/>
          </a:xfrm>
          <a:prstGeom prst="parallelogram">
            <a:avLst>
              <a:gd name="adj" fmla="val 0"/>
            </a:avLst>
          </a:prstGeom>
          <a:solidFill>
            <a:srgbClr val="0B5394"/>
          </a:solidFill>
          <a:ln>
            <a:noFill/>
          </a:ln>
        </p:spPr>
        <p:txBody>
          <a:bodyPr lIns="91425" tIns="91425" rIns="91425" bIns="91425" anchor="ctr" anchorCtr="0">
            <a:noAutofit/>
          </a:bodyPr>
          <a:lstStyle/>
          <a:p>
            <a:endParaRPr/>
          </a:p>
        </p:txBody>
      </p:sp>
      <p:sp>
        <p:nvSpPr>
          <p:cNvPr id="357" name="Shape 357"/>
          <p:cNvSpPr txBox="1">
            <a:spLocks noGrp="1"/>
          </p:cNvSpPr>
          <p:nvPr>
            <p:ph type="title"/>
          </p:nvPr>
        </p:nvSpPr>
        <p:spPr>
          <a:xfrm>
            <a:off x="1236375" y="1196150"/>
            <a:ext cx="7545600" cy="572700"/>
          </a:xfrm>
          <a:prstGeom prst="rect">
            <a:avLst/>
          </a:prstGeom>
          <a:noFill/>
        </p:spPr>
        <p:txBody>
          <a:bodyPr vert="horz" lIns="91425" tIns="91425" rIns="91425" bIns="91425" rtlCol="0" anchor="t" anchorCtr="0">
            <a:noAutofit/>
          </a:bodyPr>
          <a:lstStyle/>
          <a:p>
            <a:r>
              <a:rPr lang="en" sz="3000" b="1" dirty="0">
                <a:solidFill>
                  <a:srgbClr val="FFFFFF"/>
                </a:solidFill>
                <a:latin typeface="Verdana"/>
                <a:ea typeface="Verdana"/>
                <a:cs typeface="Verdana"/>
                <a:sym typeface="Verdana"/>
              </a:rPr>
              <a:t>2017-20 Plan Summary</a:t>
            </a:r>
          </a:p>
        </p:txBody>
      </p:sp>
      <p:sp>
        <p:nvSpPr>
          <p:cNvPr id="358" name="Shape 358"/>
          <p:cNvSpPr txBox="1">
            <a:spLocks noGrp="1"/>
          </p:cNvSpPr>
          <p:nvPr>
            <p:ph type="body" idx="1"/>
          </p:nvPr>
        </p:nvSpPr>
        <p:spPr>
          <a:xfrm>
            <a:off x="685800" y="1938450"/>
            <a:ext cx="8251550" cy="3624150"/>
          </a:xfrm>
          <a:prstGeom prst="rect">
            <a:avLst/>
          </a:prstGeom>
        </p:spPr>
        <p:txBody>
          <a:bodyPr vert="horz" lIns="91425" tIns="91425" rIns="91425" bIns="91425" rtlCol="0" anchor="t" anchorCtr="0">
            <a:noAutofit/>
          </a:bodyPr>
          <a:lstStyle/>
          <a:p>
            <a:pPr marL="457200" indent="-228600">
              <a:spcBef>
                <a:spcPts val="600"/>
              </a:spcBef>
              <a:spcAft>
                <a:spcPts val="0"/>
              </a:spcAft>
              <a:buClr>
                <a:schemeClr val="dk1"/>
              </a:buClr>
              <a:buFont typeface="Verdana"/>
              <a:buChar char="❖"/>
            </a:pPr>
            <a:r>
              <a:rPr lang="en" dirty="0">
                <a:solidFill>
                  <a:schemeClr val="dk1"/>
                </a:solidFill>
                <a:latin typeface="Verdana"/>
                <a:ea typeface="Verdana"/>
                <a:cs typeface="Verdana"/>
                <a:sym typeface="Verdana"/>
              </a:rPr>
              <a:t>New section added in response to feedback that LCAPs lacked accessibility and growing pressure from advocacy groups on SBE and growing consensus that providing a summary was a good practice</a:t>
            </a:r>
            <a:r>
              <a:rPr lang="en" dirty="0" smtClean="0">
                <a:solidFill>
                  <a:schemeClr val="dk1"/>
                </a:solidFill>
                <a:latin typeface="Verdana"/>
                <a:ea typeface="Verdana"/>
                <a:cs typeface="Verdana"/>
                <a:sym typeface="Verdana"/>
              </a:rPr>
              <a:t>.</a:t>
            </a:r>
            <a:endParaRPr sz="1200" dirty="0">
              <a:solidFill>
                <a:schemeClr val="dk1"/>
              </a:solidFill>
              <a:latin typeface="Verdana"/>
              <a:ea typeface="Verdana"/>
              <a:cs typeface="Verdana"/>
              <a:sym typeface="Verdana"/>
            </a:endParaRPr>
          </a:p>
          <a:p>
            <a:pPr marL="457200" indent="-228600">
              <a:spcBef>
                <a:spcPts val="600"/>
              </a:spcBef>
              <a:spcAft>
                <a:spcPts val="0"/>
              </a:spcAft>
              <a:buClr>
                <a:schemeClr val="dk1"/>
              </a:buClr>
              <a:buFont typeface="Verdana"/>
              <a:buChar char="❖"/>
            </a:pPr>
            <a:r>
              <a:rPr lang="en" dirty="0">
                <a:solidFill>
                  <a:schemeClr val="dk1"/>
                </a:solidFill>
                <a:latin typeface="Verdana"/>
                <a:ea typeface="Verdana"/>
                <a:cs typeface="Verdana"/>
                <a:sym typeface="Verdana"/>
              </a:rPr>
              <a:t>Five components:</a:t>
            </a:r>
          </a:p>
          <a:p>
            <a:pPr marL="914400" indent="-228600">
              <a:spcBef>
                <a:spcPts val="500"/>
              </a:spcBef>
              <a:spcAft>
                <a:spcPts val="0"/>
              </a:spcAft>
              <a:buClr>
                <a:srgbClr val="6AA84F"/>
              </a:buClr>
              <a:buFont typeface="Verdana"/>
              <a:buChar char="❖"/>
            </a:pPr>
            <a:r>
              <a:rPr lang="en" dirty="0">
                <a:solidFill>
                  <a:srgbClr val="6AA84F"/>
                </a:solidFill>
                <a:latin typeface="Verdana"/>
                <a:ea typeface="Verdana"/>
                <a:cs typeface="Verdana"/>
                <a:sym typeface="Verdana"/>
              </a:rPr>
              <a:t>The Story</a:t>
            </a:r>
          </a:p>
          <a:p>
            <a:pPr marL="914400" indent="-228600">
              <a:spcBef>
                <a:spcPts val="500"/>
              </a:spcBef>
              <a:spcAft>
                <a:spcPts val="0"/>
              </a:spcAft>
              <a:buClr>
                <a:srgbClr val="6AA84F"/>
              </a:buClr>
              <a:buFont typeface="Verdana"/>
              <a:buChar char="❖"/>
            </a:pPr>
            <a:r>
              <a:rPr lang="en" dirty="0">
                <a:solidFill>
                  <a:srgbClr val="6AA84F"/>
                </a:solidFill>
                <a:latin typeface="Verdana"/>
                <a:ea typeface="Verdana"/>
                <a:cs typeface="Verdana"/>
                <a:sym typeface="Verdana"/>
              </a:rPr>
              <a:t>LCAP Highlights</a:t>
            </a:r>
          </a:p>
          <a:p>
            <a:pPr marL="914400" indent="-228600">
              <a:spcBef>
                <a:spcPts val="500"/>
              </a:spcBef>
              <a:spcAft>
                <a:spcPts val="0"/>
              </a:spcAft>
              <a:buClr>
                <a:srgbClr val="6AA84F"/>
              </a:buClr>
              <a:buFont typeface="Verdana"/>
              <a:buChar char="❖"/>
            </a:pPr>
            <a:r>
              <a:rPr lang="en" dirty="0">
                <a:solidFill>
                  <a:srgbClr val="6AA84F"/>
                </a:solidFill>
                <a:latin typeface="Verdana"/>
                <a:ea typeface="Verdana"/>
                <a:cs typeface="Verdana"/>
                <a:sym typeface="Verdana"/>
              </a:rPr>
              <a:t>Review of Performance</a:t>
            </a:r>
          </a:p>
          <a:p>
            <a:pPr marL="914400" indent="-228600">
              <a:spcBef>
                <a:spcPts val="500"/>
              </a:spcBef>
              <a:spcAft>
                <a:spcPts val="0"/>
              </a:spcAft>
              <a:buClr>
                <a:srgbClr val="6AA84F"/>
              </a:buClr>
              <a:buFont typeface="Verdana"/>
              <a:buChar char="❖"/>
            </a:pPr>
            <a:r>
              <a:rPr lang="en" dirty="0">
                <a:solidFill>
                  <a:srgbClr val="6AA84F"/>
                </a:solidFill>
                <a:latin typeface="Verdana"/>
                <a:ea typeface="Verdana"/>
                <a:cs typeface="Verdana"/>
                <a:sym typeface="Verdana"/>
              </a:rPr>
              <a:t>Increased or Improved Services</a:t>
            </a:r>
          </a:p>
          <a:p>
            <a:pPr marL="914400" indent="-228600">
              <a:spcBef>
                <a:spcPts val="500"/>
              </a:spcBef>
              <a:spcAft>
                <a:spcPts val="0"/>
              </a:spcAft>
              <a:buClr>
                <a:srgbClr val="6AA84F"/>
              </a:buClr>
              <a:buFont typeface="Verdana"/>
              <a:buChar char="❖"/>
            </a:pPr>
            <a:r>
              <a:rPr lang="en" dirty="0">
                <a:solidFill>
                  <a:srgbClr val="6AA84F"/>
                </a:solidFill>
                <a:latin typeface="Verdana"/>
                <a:ea typeface="Verdana"/>
                <a:cs typeface="Verdana"/>
                <a:sym typeface="Verdana"/>
              </a:rPr>
              <a:t>Budget Summary</a:t>
            </a:r>
          </a:p>
          <a:p>
            <a:pPr>
              <a:spcBef>
                <a:spcPts val="600"/>
              </a:spcBef>
              <a:spcAft>
                <a:spcPts val="0"/>
              </a:spcAft>
              <a:buNone/>
            </a:pPr>
            <a:endParaRPr dirty="0">
              <a:latin typeface="Verdana"/>
              <a:ea typeface="Verdana"/>
              <a:cs typeface="Verdana"/>
              <a:sym typeface="Verdana"/>
            </a:endParaRPr>
          </a:p>
        </p:txBody>
      </p:sp>
      <p:sp>
        <p:nvSpPr>
          <p:cNvPr id="359" name="Shape 359"/>
          <p:cNvSpPr txBox="1">
            <a:spLocks noGrp="1"/>
          </p:cNvSpPr>
          <p:nvPr>
            <p:ph type="sldNum" idx="12"/>
          </p:nvPr>
        </p:nvSpPr>
        <p:spPr>
          <a:xfrm>
            <a:off x="8763000" y="5334000"/>
            <a:ext cx="258157" cy="381000"/>
          </a:xfrm>
          <a:prstGeom prst="rect">
            <a:avLst/>
          </a:prstGeom>
        </p:spPr>
        <p:txBody>
          <a:bodyPr vert="horz" lIns="91425" tIns="91425" rIns="91425" bIns="91425" rtlCol="0" anchor="ctr" anchorCtr="0">
            <a:noAutofit/>
          </a:bodyPr>
          <a:lstStyle/>
          <a:p>
            <a:fld id="{00000000-1234-1234-1234-123412341234}" type="slidenum">
              <a:rPr lang="en"/>
              <a:pPr/>
              <a:t>8</a:t>
            </a:fld>
            <a:endParaRPr lang="en" dirty="0"/>
          </a:p>
        </p:txBody>
      </p:sp>
      <p:sp>
        <p:nvSpPr>
          <p:cNvPr id="6"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719760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0" name="Shape 390"/>
          <p:cNvSpPr/>
          <p:nvPr/>
        </p:nvSpPr>
        <p:spPr>
          <a:xfrm rot="10800000" flipH="1">
            <a:off x="803775" y="1133325"/>
            <a:ext cx="7476300" cy="749100"/>
          </a:xfrm>
          <a:prstGeom prst="parallelogram">
            <a:avLst>
              <a:gd name="adj" fmla="val 0"/>
            </a:avLst>
          </a:prstGeom>
          <a:solidFill>
            <a:srgbClr val="0B5394"/>
          </a:solidFill>
          <a:ln>
            <a:noFill/>
          </a:ln>
        </p:spPr>
        <p:txBody>
          <a:bodyPr lIns="91425" tIns="91425" rIns="91425" bIns="91425" anchor="ctr" anchorCtr="0">
            <a:noAutofit/>
          </a:bodyPr>
          <a:lstStyle/>
          <a:p>
            <a:endParaRPr/>
          </a:p>
        </p:txBody>
      </p:sp>
      <p:sp>
        <p:nvSpPr>
          <p:cNvPr id="392" name="Shape 392"/>
          <p:cNvSpPr txBox="1">
            <a:spLocks noGrp="1"/>
          </p:cNvSpPr>
          <p:nvPr>
            <p:ph type="title"/>
          </p:nvPr>
        </p:nvSpPr>
        <p:spPr>
          <a:xfrm>
            <a:off x="1156400" y="1222875"/>
            <a:ext cx="8819700" cy="570000"/>
          </a:xfrm>
          <a:prstGeom prst="rect">
            <a:avLst/>
          </a:prstGeom>
        </p:spPr>
        <p:txBody>
          <a:bodyPr vert="horz" lIns="91425" tIns="91425" rIns="91425" bIns="91425" rtlCol="0" anchor="t" anchorCtr="0">
            <a:noAutofit/>
          </a:bodyPr>
          <a:lstStyle/>
          <a:p>
            <a:r>
              <a:rPr lang="en" sz="2400" b="1">
                <a:solidFill>
                  <a:srgbClr val="FFFFFF"/>
                </a:solidFill>
                <a:latin typeface="Verdana"/>
                <a:ea typeface="Verdana"/>
                <a:cs typeface="Verdana"/>
                <a:sym typeface="Verdana"/>
              </a:rPr>
              <a:t>Plan Summary: Story &amp; Highlights</a:t>
            </a:r>
          </a:p>
        </p:txBody>
      </p:sp>
      <p:pic>
        <p:nvPicPr>
          <p:cNvPr id="393" name="Shape 393"/>
          <p:cNvPicPr preferRelativeResize="0"/>
          <p:nvPr/>
        </p:nvPicPr>
        <p:blipFill>
          <a:blip r:embed="rId3">
            <a:alphaModFix/>
          </a:blip>
          <a:stretch>
            <a:fillRect/>
          </a:stretch>
        </p:blipFill>
        <p:spPr>
          <a:xfrm>
            <a:off x="2776725" y="1876701"/>
            <a:ext cx="5369775" cy="4124049"/>
          </a:xfrm>
          <a:prstGeom prst="rect">
            <a:avLst/>
          </a:prstGeom>
          <a:noFill/>
          <a:ln>
            <a:noFill/>
          </a:ln>
        </p:spPr>
      </p:pic>
      <p:sp>
        <p:nvSpPr>
          <p:cNvPr id="395" name="Shape 395"/>
          <p:cNvSpPr txBox="1"/>
          <p:nvPr/>
        </p:nvSpPr>
        <p:spPr>
          <a:xfrm>
            <a:off x="2924000" y="2808025"/>
            <a:ext cx="4907100" cy="1054200"/>
          </a:xfrm>
          <a:prstGeom prst="rect">
            <a:avLst/>
          </a:prstGeom>
          <a:noFill/>
          <a:ln>
            <a:noFill/>
          </a:ln>
        </p:spPr>
        <p:txBody>
          <a:bodyPr lIns="91425" tIns="91425" rIns="91425" bIns="91425" anchor="ctr" anchorCtr="0">
            <a:noAutofit/>
          </a:bodyPr>
          <a:lstStyle/>
          <a:p>
            <a:pPr marL="457200" indent="-317500">
              <a:spcBef>
                <a:spcPts val="600"/>
              </a:spcBef>
              <a:buClr>
                <a:schemeClr val="dk1"/>
              </a:buClr>
              <a:buChar char="❖"/>
            </a:pPr>
            <a:r>
              <a:rPr lang="en" sz="1400" dirty="0">
                <a:solidFill>
                  <a:schemeClr val="dk1"/>
                </a:solidFill>
              </a:rPr>
              <a:t>Brief - a few sentences </a:t>
            </a:r>
          </a:p>
          <a:p>
            <a:pPr marL="457200" indent="-317500">
              <a:lnSpc>
                <a:spcPct val="115000"/>
              </a:lnSpc>
              <a:spcBef>
                <a:spcPts val="600"/>
              </a:spcBef>
              <a:buClr>
                <a:schemeClr val="dk1"/>
              </a:buClr>
              <a:buChar char="❖"/>
            </a:pPr>
            <a:r>
              <a:rPr lang="en" sz="1400" dirty="0">
                <a:solidFill>
                  <a:schemeClr val="dk1"/>
                </a:solidFill>
              </a:rPr>
              <a:t>Who do you serve? Describe students and community</a:t>
            </a:r>
          </a:p>
          <a:p>
            <a:pPr marL="457200" indent="-317500">
              <a:spcBef>
                <a:spcPts val="600"/>
              </a:spcBef>
              <a:buClr>
                <a:schemeClr val="dk1"/>
              </a:buClr>
              <a:buChar char="❖"/>
            </a:pPr>
            <a:r>
              <a:rPr lang="en" sz="1400" dirty="0">
                <a:solidFill>
                  <a:schemeClr val="dk1"/>
                </a:solidFill>
              </a:rPr>
              <a:t>How is LCAP tied to district vision for student success</a:t>
            </a:r>
          </a:p>
        </p:txBody>
      </p:sp>
      <p:sp>
        <p:nvSpPr>
          <p:cNvPr id="396" name="Shape 396"/>
          <p:cNvSpPr txBox="1"/>
          <p:nvPr/>
        </p:nvSpPr>
        <p:spPr>
          <a:xfrm>
            <a:off x="3014875" y="4692150"/>
            <a:ext cx="4356000" cy="1078200"/>
          </a:xfrm>
          <a:prstGeom prst="rect">
            <a:avLst/>
          </a:prstGeom>
          <a:noFill/>
          <a:ln>
            <a:noFill/>
          </a:ln>
        </p:spPr>
        <p:txBody>
          <a:bodyPr lIns="91425" tIns="91425" rIns="91425" bIns="91425" anchor="t" anchorCtr="0">
            <a:noAutofit/>
          </a:bodyPr>
          <a:lstStyle/>
          <a:p>
            <a:pPr marL="457200" indent="-317500">
              <a:lnSpc>
                <a:spcPct val="115000"/>
              </a:lnSpc>
              <a:spcBef>
                <a:spcPts val="600"/>
              </a:spcBef>
              <a:buClr>
                <a:schemeClr val="dk1"/>
              </a:buClr>
              <a:buChar char="❖"/>
            </a:pPr>
            <a:r>
              <a:rPr lang="en" sz="1400" dirty="0">
                <a:solidFill>
                  <a:schemeClr val="dk1"/>
                </a:solidFill>
              </a:rPr>
              <a:t>List key objectives of LCAP that are aligned with at least 1 of 8 state priorities</a:t>
            </a:r>
          </a:p>
        </p:txBody>
      </p:sp>
      <p:sp>
        <p:nvSpPr>
          <p:cNvPr id="397" name="Shape 397"/>
          <p:cNvSpPr txBox="1">
            <a:spLocks noGrp="1"/>
          </p:cNvSpPr>
          <p:nvPr>
            <p:ph type="sldNum" idx="12"/>
          </p:nvPr>
        </p:nvSpPr>
        <p:spPr>
          <a:xfrm>
            <a:off x="8472457" y="5520466"/>
            <a:ext cx="548700" cy="393600"/>
          </a:xfrm>
          <a:prstGeom prst="rect">
            <a:avLst/>
          </a:prstGeom>
        </p:spPr>
        <p:txBody>
          <a:bodyPr vert="horz" lIns="91425" tIns="91425" rIns="91425" bIns="91425" rtlCol="0" anchor="ctr" anchorCtr="0">
            <a:noAutofit/>
          </a:bodyPr>
          <a:lstStyle/>
          <a:p>
            <a:fld id="{00000000-1234-1234-1234-123412341234}" type="slidenum">
              <a:rPr lang="en"/>
              <a:pPr/>
              <a:t>9</a:t>
            </a:fld>
            <a:endParaRPr lang="en"/>
          </a:p>
        </p:txBody>
      </p:sp>
      <p:sp>
        <p:nvSpPr>
          <p:cNvPr id="2" name="TextBox 1"/>
          <p:cNvSpPr txBox="1"/>
          <p:nvPr/>
        </p:nvSpPr>
        <p:spPr>
          <a:xfrm>
            <a:off x="79875" y="5599215"/>
            <a:ext cx="2696849" cy="369332"/>
          </a:xfrm>
          <a:prstGeom prst="rect">
            <a:avLst/>
          </a:prstGeom>
          <a:solidFill>
            <a:schemeClr val="accent1"/>
          </a:solidFill>
        </p:spPr>
        <p:txBody>
          <a:bodyPr wrap="square" rtlCol="0">
            <a:spAutoFit/>
          </a:bodyPr>
          <a:lstStyle/>
          <a:p>
            <a:endParaRPr lang="en-US" dirty="0"/>
          </a:p>
        </p:txBody>
      </p:sp>
      <p:sp>
        <p:nvSpPr>
          <p:cNvPr id="9" name="Footer Placeholder 4"/>
          <p:cNvSpPr txBox="1">
            <a:spLocks/>
          </p:cNvSpPr>
          <p:nvPr/>
        </p:nvSpPr>
        <p:spPr>
          <a:xfrm>
            <a:off x="2764639" y="6459786"/>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smtClean="0">
                <a:solidFill>
                  <a:schemeClr val="bg1"/>
                </a:solidFill>
              </a:rPr>
              <a:t>2017 CASBO Annual Conference &amp; California School Business Expo</a:t>
            </a:r>
            <a:endParaRPr lang="en-US" sz="825" dirty="0">
              <a:solidFill>
                <a:schemeClr val="bg1"/>
              </a:solidFill>
            </a:endParaRPr>
          </a:p>
        </p:txBody>
      </p:sp>
    </p:spTree>
    <p:extLst>
      <p:ext uri="{BB962C8B-B14F-4D97-AF65-F5344CB8AC3E}">
        <p14:creationId xmlns:p14="http://schemas.microsoft.com/office/powerpoint/2010/main" val="3900822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White with Blue Bar Segoe Template_TP10286789">
  <a:themeElements>
    <a:clrScheme name="Custom 6">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FFFFFF"/>
      </a:hlink>
      <a:folHlink>
        <a:srgbClr val="7556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Presentation12" id="{8D594166-01DE-4508-B5AB-DFE1680EC57D}" vid="{907A81A9-F995-4527-BCBD-53744AAED35B}"/>
    </a:ext>
  </a:ext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Presentation12" id="{8D594166-01DE-4508-B5AB-DFE1680EC57D}" vid="{93EE0FFF-59ED-4590-861F-15DBB0FC0311}"/>
    </a:ext>
  </a:extLst>
</a:theme>
</file>

<file path=ppt/theme/theme3.xml><?xml version="1.0" encoding="utf-8"?>
<a:theme xmlns:a="http://schemas.openxmlformats.org/drawingml/2006/main" name="Retrospect">
  <a:themeElements>
    <a:clrScheme name="Custom 1">
      <a:dk1>
        <a:sysClr val="windowText" lastClr="000000"/>
      </a:dk1>
      <a:lt1>
        <a:sysClr val="window" lastClr="FFFFFF"/>
      </a:lt1>
      <a:dk2>
        <a:srgbClr val="000000"/>
      </a:dk2>
      <a:lt2>
        <a:srgbClr val="F8F8F8"/>
      </a:lt2>
      <a:accent1>
        <a:srgbClr val="D82C20"/>
      </a:accent1>
      <a:accent2>
        <a:srgbClr val="0058A6"/>
      </a:accent2>
      <a:accent3>
        <a:srgbClr val="007F53"/>
      </a:accent3>
      <a:accent4>
        <a:srgbClr val="D82C2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149403-D037-43A9-A21D-FD77B9907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CCSESA 15</Template>
  <TotalTime>0</TotalTime>
  <Words>6545</Words>
  <Application>Microsoft Office PowerPoint</Application>
  <PresentationFormat>On-screen Show (4:3)</PresentationFormat>
  <Paragraphs>560</Paragraphs>
  <Slides>61</Slides>
  <Notes>57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61</vt:i4>
      </vt:variant>
    </vt:vector>
  </HeadingPairs>
  <TitlesOfParts>
    <vt:vector size="73" baseType="lpstr">
      <vt:lpstr>Arial</vt:lpstr>
      <vt:lpstr>Calibri</vt:lpstr>
      <vt:lpstr>Calibri Light</vt:lpstr>
      <vt:lpstr>Corbel</vt:lpstr>
      <vt:lpstr>Courier New</vt:lpstr>
      <vt:lpstr>Euphemia</vt:lpstr>
      <vt:lpstr>Times New Roman</vt:lpstr>
      <vt:lpstr>Verdana</vt:lpstr>
      <vt:lpstr>Wingdings</vt:lpstr>
      <vt:lpstr>1_White with Blue Bar Segoe Template_TP10286789</vt:lpstr>
      <vt:lpstr>White with Courier font for code slides</vt:lpstr>
      <vt:lpstr>Retrospect</vt:lpstr>
      <vt:lpstr>PowerPoint Presentation</vt:lpstr>
      <vt:lpstr>Presenters</vt:lpstr>
      <vt:lpstr>Agenda</vt:lpstr>
      <vt:lpstr>LCAP Template Crosswalk</vt:lpstr>
      <vt:lpstr>What are the expectations in a 3-year inclusive plan?</vt:lpstr>
      <vt:lpstr>Section 1: Plan Summary</vt:lpstr>
      <vt:lpstr>2017-20 Plan Summary</vt:lpstr>
      <vt:lpstr>2017-20 Plan Summary</vt:lpstr>
      <vt:lpstr>Plan Summary: Story &amp; Highlights</vt:lpstr>
      <vt:lpstr>Plan Summary:  Story &amp; Highlights Example</vt:lpstr>
      <vt:lpstr>Plan Summary: Story &amp; Highlights Example 1    </vt:lpstr>
      <vt:lpstr>Plan Summary:  Summary of Progress (Rubric Link)</vt:lpstr>
      <vt:lpstr> </vt:lpstr>
      <vt:lpstr>Refer to the LCFF Evaluation Rubrics, address any performance indicator where overall performance was in the “Red” or “Orange” performance category or received a “Not Met” or “Not Met for Two or More Years” rating.   What steps is the LEA planning to take to address these areas with the greatest need for improvement?</vt:lpstr>
      <vt:lpstr>Referring to the LCFF Evaluation Rubrics, address any state indicator for which performance performance of any group was two or more levels below the “all student” performance.  What steps is the LEA planning to take to address these performance gaps.</vt:lpstr>
      <vt:lpstr>Plan Summary:  Increased or Improved Services</vt:lpstr>
      <vt:lpstr>Section 1: Plan Summary - Budget Summary</vt:lpstr>
      <vt:lpstr>Plan Summary:  Budget Summary</vt:lpstr>
      <vt:lpstr>Completing the Budget Summary</vt:lpstr>
      <vt:lpstr>Completing the Budget Summary</vt:lpstr>
      <vt:lpstr>Completing the Budget Summary</vt:lpstr>
      <vt:lpstr>Completing the Budget Summary</vt:lpstr>
      <vt:lpstr>Completing the Budget Summary</vt:lpstr>
      <vt:lpstr>Best Practices - Use of Funds</vt:lpstr>
      <vt:lpstr>Section 2: Annual Update</vt:lpstr>
      <vt:lpstr>PowerPoint Presentation</vt:lpstr>
      <vt:lpstr>PowerPoint Presentation</vt:lpstr>
      <vt:lpstr>PowerPoint Presentation</vt:lpstr>
      <vt:lpstr>PowerPoint Presentation</vt:lpstr>
      <vt:lpstr>Annual Update: District Considerations</vt:lpstr>
      <vt:lpstr>Annual Update:  District Considerations</vt:lpstr>
      <vt:lpstr>Example: Analysis</vt:lpstr>
      <vt:lpstr>Example: Actions/Services</vt:lpstr>
      <vt:lpstr>Example: Budgeted and Actual Expenditures</vt:lpstr>
      <vt:lpstr>Example - Analysis and Changes</vt:lpstr>
      <vt:lpstr>Section 3: Stakeholder Engagement</vt:lpstr>
      <vt:lpstr>Stakeholder Engagement</vt:lpstr>
      <vt:lpstr>PowerPoint Presentation</vt:lpstr>
      <vt:lpstr>District Example</vt:lpstr>
      <vt:lpstr> LCAP - Example Characteristics</vt:lpstr>
      <vt:lpstr>Section 4: Goals, Actions, and Services</vt:lpstr>
      <vt:lpstr>PowerPoint Presentation</vt:lpstr>
      <vt:lpstr>PowerPoint Presentation</vt:lpstr>
      <vt:lpstr>Revised LCAP Template</vt:lpstr>
      <vt:lpstr>Revised LCAP Template</vt:lpstr>
      <vt:lpstr>Revised LCAP Template</vt:lpstr>
      <vt:lpstr>Goals, Actions, and Services Example</vt:lpstr>
      <vt:lpstr>Goals, Actions, and Services Example</vt:lpstr>
      <vt:lpstr>Revised LCAP Template</vt:lpstr>
      <vt:lpstr>Goals, Actions, and Services Example</vt:lpstr>
      <vt:lpstr>Goals, Actions, and Services</vt:lpstr>
      <vt:lpstr>Goals, Actions, and Services:  Outcomes</vt:lpstr>
      <vt:lpstr>Section 5: Demonstration of Increased or Improved Services for Unduplicated Pupils</vt:lpstr>
      <vt:lpstr>Demonstration of Increased or Improved Services for Unduplicated Pupils</vt:lpstr>
      <vt:lpstr>Demonstration of Increased or Improved Services for Unduplicated Pupils:  Starting Point</vt:lpstr>
      <vt:lpstr>Completing the Demonstration of Increased or Improved Services for Unduplicated Pupils</vt:lpstr>
      <vt:lpstr>Completing the Demonstration of Increased or Improved Services for Unduplicated Pupils</vt:lpstr>
      <vt:lpstr>Completing the Demonstration of Increased or Improved Services for Unduplicated Pupils</vt:lpstr>
      <vt:lpstr>Demonstration of Increased or Improved Services for Unduplicated Pupils:  Instructions</vt:lpstr>
      <vt:lpstr>Demonstration of Increased or Improved Services for Unduplicated Pupils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2014-09-18T02:36:10Z</dcterms:created>
  <dcterms:modified xsi:type="dcterms:W3CDTF">2017-04-06T00:08:00Z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TC034172719991</vt:lpwstr>
  </property>
</Properties>
</file>